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3" r:id="rId1"/>
  </p:sldMasterIdLst>
  <p:notesMasterIdLst>
    <p:notesMasterId r:id="rId56"/>
  </p:notesMasterIdLst>
  <p:sldIdLst>
    <p:sldId id="256" r:id="rId2"/>
    <p:sldId id="1217" r:id="rId3"/>
    <p:sldId id="1219" r:id="rId4"/>
    <p:sldId id="1215" r:id="rId5"/>
    <p:sldId id="1214" r:id="rId6"/>
    <p:sldId id="1227" r:id="rId7"/>
    <p:sldId id="1220" r:id="rId8"/>
    <p:sldId id="1221" r:id="rId9"/>
    <p:sldId id="1228" r:id="rId10"/>
    <p:sldId id="1224" r:id="rId11"/>
    <p:sldId id="1226" r:id="rId12"/>
    <p:sldId id="1232" r:id="rId13"/>
    <p:sldId id="1234" r:id="rId14"/>
    <p:sldId id="1235" r:id="rId15"/>
    <p:sldId id="1236" r:id="rId16"/>
    <p:sldId id="1249" r:id="rId17"/>
    <p:sldId id="1238" r:id="rId18"/>
    <p:sldId id="1237" r:id="rId19"/>
    <p:sldId id="1242" r:id="rId20"/>
    <p:sldId id="1244" r:id="rId21"/>
    <p:sldId id="1239" r:id="rId22"/>
    <p:sldId id="1245" r:id="rId23"/>
    <p:sldId id="1246" r:id="rId24"/>
    <p:sldId id="1247" r:id="rId25"/>
    <p:sldId id="1248" r:id="rId26"/>
    <p:sldId id="1216" r:id="rId27"/>
    <p:sldId id="1218" r:id="rId28"/>
    <p:sldId id="1250" r:id="rId29"/>
    <p:sldId id="1251" r:id="rId30"/>
    <p:sldId id="258" r:id="rId31"/>
    <p:sldId id="262" r:id="rId32"/>
    <p:sldId id="264" r:id="rId33"/>
    <p:sldId id="265" r:id="rId34"/>
    <p:sldId id="267" r:id="rId35"/>
    <p:sldId id="564" r:id="rId36"/>
    <p:sldId id="269" r:id="rId37"/>
    <p:sldId id="1258" r:id="rId38"/>
    <p:sldId id="1260" r:id="rId39"/>
    <p:sldId id="482" r:id="rId40"/>
    <p:sldId id="1148" r:id="rId41"/>
    <p:sldId id="1257" r:id="rId42"/>
    <p:sldId id="1253" r:id="rId43"/>
    <p:sldId id="1254" r:id="rId44"/>
    <p:sldId id="1255" r:id="rId45"/>
    <p:sldId id="1262" r:id="rId46"/>
    <p:sldId id="261" r:id="rId47"/>
    <p:sldId id="641" r:id="rId48"/>
    <p:sldId id="1261" r:id="rId49"/>
    <p:sldId id="384" r:id="rId50"/>
    <p:sldId id="386" r:id="rId51"/>
    <p:sldId id="399" r:id="rId52"/>
    <p:sldId id="409" r:id="rId53"/>
    <p:sldId id="408" r:id="rId54"/>
    <p:sldId id="257"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43"/>
    <p:restoredTop sz="94663"/>
  </p:normalViewPr>
  <p:slideViewPr>
    <p:cSldViewPr snapToGrid="0" snapToObjects="1">
      <p:cViewPr varScale="1">
        <p:scale>
          <a:sx n="124" d="100"/>
          <a:sy n="124" d="100"/>
        </p:scale>
        <p:origin x="288" y="168"/>
      </p:cViewPr>
      <p:guideLst>
        <p:guide orient="horz" pos="2160"/>
        <p:guide pos="3840"/>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63117-D3FF-734D-A3CE-E6B2A61477D0}" type="datetimeFigureOut">
              <a:rPr lang="en-US" smtClean="0"/>
              <a:t>7/8/21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4F98A-6450-1B4A-BF2E-0BB9242F79E1}" type="slidenum">
              <a:rPr lang="en-US" smtClean="0"/>
              <a:t>‹#›</a:t>
            </a:fld>
            <a:endParaRPr lang="en-US"/>
          </a:p>
        </p:txBody>
      </p:sp>
    </p:spTree>
    <p:extLst>
      <p:ext uri="{BB962C8B-B14F-4D97-AF65-F5344CB8AC3E}">
        <p14:creationId xmlns:p14="http://schemas.microsoft.com/office/powerpoint/2010/main" val="3967806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C62120-1E61-4660-A514-85BFDE668BB8}" type="slidenum">
              <a:rPr lang="en-US"/>
              <a:pPr/>
              <a:t>35</a:t>
            </a:fld>
            <a:endParaRPr lang="en-US"/>
          </a:p>
        </p:txBody>
      </p:sp>
      <p:sp>
        <p:nvSpPr>
          <p:cNvPr id="599042" name="Rectangle 2"/>
          <p:cNvSpPr>
            <a:spLocks noGrp="1" noRot="1" noChangeAspect="1" noChangeArrowheads="1" noTextEdit="1"/>
          </p:cNvSpPr>
          <p:nvPr>
            <p:ph type="sldImg"/>
          </p:nvPr>
        </p:nvSpPr>
        <p:spPr>
          <a:xfrm>
            <a:off x="381000" y="685800"/>
            <a:ext cx="6096000" cy="3429000"/>
          </a:xfrm>
          <a:ln/>
        </p:spPr>
      </p:sp>
      <p:sp>
        <p:nvSpPr>
          <p:cNvPr id="599043"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1800771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eaLnBrk="0" fontAlgn="base" hangingPunct="0">
              <a:spcBef>
                <a:spcPct val="0"/>
              </a:spcBef>
              <a:spcAft>
                <a:spcPct val="0"/>
              </a:spcAft>
              <a:defRPr sz="2800">
                <a:solidFill>
                  <a:schemeClr val="bg1"/>
                </a:solidFill>
                <a:latin typeface="Contemporary Brush" pitchFamily="66" charset="0"/>
              </a:defRPr>
            </a:lvl6pPr>
            <a:lvl7pPr marL="2971800" indent="-228600" eaLnBrk="0" fontAlgn="base" hangingPunct="0">
              <a:spcBef>
                <a:spcPct val="0"/>
              </a:spcBef>
              <a:spcAft>
                <a:spcPct val="0"/>
              </a:spcAft>
              <a:defRPr sz="2800">
                <a:solidFill>
                  <a:schemeClr val="bg1"/>
                </a:solidFill>
                <a:latin typeface="Contemporary Brush" pitchFamily="66" charset="0"/>
              </a:defRPr>
            </a:lvl7pPr>
            <a:lvl8pPr marL="3429000" indent="-228600" eaLnBrk="0" fontAlgn="base" hangingPunct="0">
              <a:spcBef>
                <a:spcPct val="0"/>
              </a:spcBef>
              <a:spcAft>
                <a:spcPct val="0"/>
              </a:spcAft>
              <a:defRPr sz="2800">
                <a:solidFill>
                  <a:schemeClr val="bg1"/>
                </a:solidFill>
                <a:latin typeface="Contemporary Brush" pitchFamily="66" charset="0"/>
              </a:defRPr>
            </a:lvl8pPr>
            <a:lvl9pPr marL="3886200" indent="-228600" eaLnBrk="0" fontAlgn="base" hangingPunct="0">
              <a:spcBef>
                <a:spcPct val="0"/>
              </a:spcBef>
              <a:spcAft>
                <a:spcPct val="0"/>
              </a:spcAft>
              <a:defRPr sz="2800">
                <a:solidFill>
                  <a:schemeClr val="bg1"/>
                </a:solidFill>
                <a:latin typeface="Contemporary Brush" pitchFamily="66" charset="0"/>
              </a:defRPr>
            </a:lvl9pPr>
          </a:lstStyle>
          <a:p>
            <a:fld id="{5C01A530-0514-40DD-B237-361A54429D43}" type="slidenum">
              <a:rPr lang="en-US" sz="1200">
                <a:solidFill>
                  <a:schemeClr val="tx1"/>
                </a:solidFill>
                <a:latin typeface="Times New Roman" pitchFamily="18" charset="0"/>
              </a:rPr>
              <a:pPr/>
              <a:t>47</a:t>
            </a:fld>
            <a:endParaRPr lang="en-US" sz="1200">
              <a:solidFill>
                <a:schemeClr val="tx1"/>
              </a:solidFill>
              <a:latin typeface="Times New Roman" pitchFamily="18" charset="0"/>
            </a:endParaRPr>
          </a:p>
        </p:txBody>
      </p:sp>
      <p:sp>
        <p:nvSpPr>
          <p:cNvPr id="131075" name="Rectangle 2"/>
          <p:cNvSpPr>
            <a:spLocks noGrp="1" noRot="1" noChangeAspect="1" noChangeArrowheads="1" noTextEdit="1"/>
          </p:cNvSpPr>
          <p:nvPr>
            <p:ph type="sldImg"/>
          </p:nvPr>
        </p:nvSpPr>
        <p:spPr>
          <a:xfrm>
            <a:off x="685800" y="1143000"/>
            <a:ext cx="5486400" cy="3086100"/>
          </a:xfrm>
          <a:ln/>
        </p:spPr>
      </p:sp>
      <p:sp>
        <p:nvSpPr>
          <p:cNvPr id="131076"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8257678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6F8042C-985E-034B-BB41-2A1F3109AE7A}" type="slidenum">
              <a:rPr lang="en-US" smtClean="0"/>
              <a:pPr/>
              <a:t>‹#›</a:t>
            </a:fld>
            <a:endParaRPr lang="en-US" dirty="0"/>
          </a:p>
        </p:txBody>
      </p:sp>
      <p:pic>
        <p:nvPicPr>
          <p:cNvPr id="7" name="Picture 2">
            <a:extLst>
              <a:ext uri="{FF2B5EF4-FFF2-40B4-BE49-F238E27FC236}">
                <a16:creationId xmlns:a16="http://schemas.microsoft.com/office/drawing/2014/main" id="{92D1666F-229A-7E46-B70E-9BFE45368F3C}"/>
              </a:ext>
            </a:extLst>
          </p:cNvPr>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302" y="6060104"/>
            <a:ext cx="731520" cy="731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D9148671-A9F8-4B44-A7CE-46BA2106FCFB}"/>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9374124" y="23813"/>
            <a:ext cx="2587752" cy="2587752"/>
          </a:xfrm>
          <a:prstGeom prst="rect">
            <a:avLst/>
          </a:prstGeom>
        </p:spPr>
      </p:pic>
    </p:spTree>
    <p:extLst>
      <p:ext uri="{BB962C8B-B14F-4D97-AF65-F5344CB8AC3E}">
        <p14:creationId xmlns:p14="http://schemas.microsoft.com/office/powerpoint/2010/main" val="1961765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2976530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2210697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Rectangle 6"/>
          <p:cNvSpPr>
            <a:spLocks noChangeArrowheads="1"/>
          </p:cNvSpPr>
          <p:nvPr userDrawn="1"/>
        </p:nvSpPr>
        <p:spPr bwMode="auto">
          <a:xfrm>
            <a:off x="711200" y="685800"/>
            <a:ext cx="10769600" cy="114300"/>
          </a:xfrm>
          <a:prstGeom prst="rect">
            <a:avLst/>
          </a:prstGeom>
          <a:solidFill>
            <a:srgbClr val="990000"/>
          </a:solidFill>
          <a:ln w="9525">
            <a:noFill/>
            <a:miter lim="800000"/>
            <a:headEnd/>
            <a:tailEnd/>
          </a:ln>
          <a:effectLst/>
        </p:spPr>
        <p:txBody>
          <a:bodyPr wrap="none" anchor="ctr"/>
          <a:lstStyle>
            <a:lvl1pPr>
              <a:defRPr sz="2400">
                <a:solidFill>
                  <a:schemeClr val="bg1"/>
                </a:solidFill>
                <a:latin typeface="Contemporary Brush" panose="03080702040202020205" pitchFamily="66" charset="0"/>
              </a:defRPr>
            </a:lvl1pPr>
            <a:lvl2pPr marL="742950" indent="-285750">
              <a:defRPr sz="2400">
                <a:solidFill>
                  <a:schemeClr val="bg1"/>
                </a:solidFill>
                <a:latin typeface="Contemporary Brush" panose="03080702040202020205" pitchFamily="66" charset="0"/>
              </a:defRPr>
            </a:lvl2pPr>
            <a:lvl3pPr marL="1143000" indent="-228600">
              <a:defRPr sz="2400">
                <a:solidFill>
                  <a:schemeClr val="bg1"/>
                </a:solidFill>
                <a:latin typeface="Contemporary Brush" panose="03080702040202020205" pitchFamily="66" charset="0"/>
              </a:defRPr>
            </a:lvl3pPr>
            <a:lvl4pPr marL="1600200" indent="-228600">
              <a:defRPr sz="2400">
                <a:solidFill>
                  <a:schemeClr val="bg1"/>
                </a:solidFill>
                <a:latin typeface="Contemporary Brush" panose="03080702040202020205" pitchFamily="66" charset="0"/>
              </a:defRPr>
            </a:lvl4pPr>
            <a:lvl5pPr marL="2057400" indent="-228600">
              <a:defRPr sz="2400">
                <a:solidFill>
                  <a:schemeClr val="bg1"/>
                </a:solidFill>
                <a:latin typeface="Contemporary Brush" panose="03080702040202020205" pitchFamily="66" charset="0"/>
              </a:defRPr>
            </a:lvl5pPr>
            <a:lvl6pPr marL="2514600" indent="-228600" eaLnBrk="0" fontAlgn="base" hangingPunct="0">
              <a:spcBef>
                <a:spcPct val="0"/>
              </a:spcBef>
              <a:spcAft>
                <a:spcPct val="0"/>
              </a:spcAft>
              <a:defRPr sz="2400">
                <a:solidFill>
                  <a:schemeClr val="bg1"/>
                </a:solidFill>
                <a:latin typeface="Contemporary Brush" panose="03080702040202020205" pitchFamily="66" charset="0"/>
              </a:defRPr>
            </a:lvl6pPr>
            <a:lvl7pPr marL="2971800" indent="-228600" eaLnBrk="0" fontAlgn="base" hangingPunct="0">
              <a:spcBef>
                <a:spcPct val="0"/>
              </a:spcBef>
              <a:spcAft>
                <a:spcPct val="0"/>
              </a:spcAft>
              <a:defRPr sz="2400">
                <a:solidFill>
                  <a:schemeClr val="bg1"/>
                </a:solidFill>
                <a:latin typeface="Contemporary Brush" panose="03080702040202020205" pitchFamily="66" charset="0"/>
              </a:defRPr>
            </a:lvl7pPr>
            <a:lvl8pPr marL="3429000" indent="-228600" eaLnBrk="0" fontAlgn="base" hangingPunct="0">
              <a:spcBef>
                <a:spcPct val="0"/>
              </a:spcBef>
              <a:spcAft>
                <a:spcPct val="0"/>
              </a:spcAft>
              <a:defRPr sz="2400">
                <a:solidFill>
                  <a:schemeClr val="bg1"/>
                </a:solidFill>
                <a:latin typeface="Contemporary Brush" panose="03080702040202020205" pitchFamily="66" charset="0"/>
              </a:defRPr>
            </a:lvl8pPr>
            <a:lvl9pPr marL="3886200" indent="-228600" eaLnBrk="0" fontAlgn="base" hangingPunct="0">
              <a:spcBef>
                <a:spcPct val="0"/>
              </a:spcBef>
              <a:spcAft>
                <a:spcPct val="0"/>
              </a:spcAft>
              <a:defRPr sz="2400">
                <a:solidFill>
                  <a:schemeClr val="bg1"/>
                </a:solidFill>
                <a:latin typeface="Contemporary Brush" panose="03080702040202020205" pitchFamily="66" charset="0"/>
              </a:defRPr>
            </a:lvl9pPr>
          </a:lstStyle>
          <a:p>
            <a:endParaRPr lang="en-US" altLang="en-US" sz="2400" dirty="0"/>
          </a:p>
        </p:txBody>
      </p:sp>
      <p:sp>
        <p:nvSpPr>
          <p:cNvPr id="3" name="Title 2">
            <a:extLst>
              <a:ext uri="{FF2B5EF4-FFF2-40B4-BE49-F238E27FC236}">
                <a16:creationId xmlns:a16="http://schemas.microsoft.com/office/drawing/2014/main" id="{05ABB43E-3CCD-5D45-A078-BD913D462850}"/>
              </a:ext>
            </a:extLst>
          </p:cNvPr>
          <p:cNvSpPr>
            <a:spLocks noGrp="1"/>
          </p:cNvSpPr>
          <p:nvPr>
            <p:ph type="title"/>
          </p:nvPr>
        </p:nvSpPr>
        <p:spPr>
          <a:xfrm>
            <a:off x="838200" y="0"/>
            <a:ext cx="10515600" cy="647700"/>
          </a:xfrm>
        </p:spPr>
        <p:txBody>
          <a:bodyPr>
            <a:normAutofit/>
          </a:bodyPr>
          <a:lstStyle>
            <a:lvl1pPr algn="ctr">
              <a:defRPr sz="3600"/>
            </a:lvl1pPr>
          </a:lstStyle>
          <a:p>
            <a:r>
              <a:rPr lang="en-US" dirty="0"/>
              <a:t>Click to edit Master title style</a:t>
            </a:r>
          </a:p>
        </p:txBody>
      </p:sp>
      <p:sp>
        <p:nvSpPr>
          <p:cNvPr id="11" name="Content Placeholder 10">
            <a:extLst>
              <a:ext uri="{FF2B5EF4-FFF2-40B4-BE49-F238E27FC236}">
                <a16:creationId xmlns:a16="http://schemas.microsoft.com/office/drawing/2014/main" id="{CB54036A-8B26-F84B-BBD6-8FF393CDC387}"/>
              </a:ext>
            </a:extLst>
          </p:cNvPr>
          <p:cNvSpPr>
            <a:spLocks noGrp="1"/>
          </p:cNvSpPr>
          <p:nvPr>
            <p:ph sz="quarter" idx="10"/>
          </p:nvPr>
        </p:nvSpPr>
        <p:spPr>
          <a:xfrm>
            <a:off x="838200" y="1219200"/>
            <a:ext cx="10515600" cy="449133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7319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90709"/>
          </a:xfrm>
        </p:spPr>
        <p:txBody>
          <a:bodyPr/>
          <a:lstStyle/>
          <a:p>
            <a:r>
              <a:rPr lang="en-US"/>
              <a:t>Click to edit Master title style</a:t>
            </a:r>
            <a:endParaRPr lang="en-US" dirty="0"/>
          </a:p>
        </p:txBody>
      </p:sp>
      <p:sp>
        <p:nvSpPr>
          <p:cNvPr id="3" name="Content Placeholder 2"/>
          <p:cNvSpPr>
            <a:spLocks noGrp="1"/>
          </p:cNvSpPr>
          <p:nvPr>
            <p:ph idx="1"/>
          </p:nvPr>
        </p:nvSpPr>
        <p:spPr>
          <a:xfrm>
            <a:off x="838200" y="1492469"/>
            <a:ext cx="10515600" cy="46817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420634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2549942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3645130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674351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568018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3948973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1231504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2754849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99070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02979"/>
            <a:ext cx="10515600" cy="4673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7/8/21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8042C-985E-034B-BB41-2A1F3109AE7A}" type="slidenum">
              <a:rPr lang="en-US" smtClean="0"/>
              <a:t>‹#›</a:t>
            </a:fld>
            <a:endParaRPr lang="en-US" dirty="0"/>
          </a:p>
        </p:txBody>
      </p:sp>
      <p:pic>
        <p:nvPicPr>
          <p:cNvPr id="7" name="Picture 2">
            <a:extLst>
              <a:ext uri="{FF2B5EF4-FFF2-40B4-BE49-F238E27FC236}">
                <a16:creationId xmlns:a16="http://schemas.microsoft.com/office/drawing/2014/main" id="{C2F0361E-CBE5-BE4F-9D6D-614ACBB3CEF5}"/>
              </a:ext>
            </a:extLst>
          </p:cNvPr>
          <p:cNvPicPr>
            <a:picLocks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4302" y="6060104"/>
            <a:ext cx="731520"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726207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6"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tif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emf"/></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90.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0.png"/><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0.png"/><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graphics.cs.wisc.edu/WP/vis10/archives/458-hapmap-linkage-disequilibrium-plot" TargetMode="Externa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498F7-2389-2B47-A28F-D009AB0FE8C5}"/>
              </a:ext>
            </a:extLst>
          </p:cNvPr>
          <p:cNvSpPr>
            <a:spLocks noGrp="1"/>
          </p:cNvSpPr>
          <p:nvPr>
            <p:ph type="ctrTitle"/>
          </p:nvPr>
        </p:nvSpPr>
        <p:spPr/>
        <p:txBody>
          <a:bodyPr/>
          <a:lstStyle/>
          <a:p>
            <a:r>
              <a:rPr lang="en-US" dirty="0"/>
              <a:t>LA’s BEST @USC</a:t>
            </a:r>
          </a:p>
        </p:txBody>
      </p:sp>
      <p:sp>
        <p:nvSpPr>
          <p:cNvPr id="3" name="Subtitle 2">
            <a:extLst>
              <a:ext uri="{FF2B5EF4-FFF2-40B4-BE49-F238E27FC236}">
                <a16:creationId xmlns:a16="http://schemas.microsoft.com/office/drawing/2014/main" id="{21951940-A0B7-D141-8A14-760B2674B1AE}"/>
              </a:ext>
            </a:extLst>
          </p:cNvPr>
          <p:cNvSpPr>
            <a:spLocks noGrp="1"/>
          </p:cNvSpPr>
          <p:nvPr>
            <p:ph type="subTitle" idx="1"/>
          </p:nvPr>
        </p:nvSpPr>
        <p:spPr>
          <a:xfrm>
            <a:off x="1439917" y="3509963"/>
            <a:ext cx="9312166" cy="1324796"/>
          </a:xfrm>
        </p:spPr>
        <p:txBody>
          <a:bodyPr>
            <a:normAutofit/>
          </a:bodyPr>
          <a:lstStyle/>
          <a:p>
            <a:r>
              <a:rPr lang="en-US" sz="2800" dirty="0"/>
              <a:t>Genetics, Geography, &amp; Genome-wide Association Studies</a:t>
            </a:r>
          </a:p>
          <a:p>
            <a:r>
              <a:rPr lang="en-US" sz="2800" dirty="0"/>
              <a:t>Nick Mancuso, PhD</a:t>
            </a:r>
          </a:p>
        </p:txBody>
      </p:sp>
    </p:spTree>
    <p:extLst>
      <p:ext uri="{BB962C8B-B14F-4D97-AF65-F5344CB8AC3E}">
        <p14:creationId xmlns:p14="http://schemas.microsoft.com/office/powerpoint/2010/main" val="753157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CE37A5AD-8255-444F-A4AE-7E3EE301C3B7}"/>
              </a:ext>
            </a:extLst>
          </p:cNvPr>
          <p:cNvSpPr>
            <a:spLocks noGrp="1"/>
          </p:cNvSpPr>
          <p:nvPr>
            <p:ph idx="1"/>
          </p:nvPr>
        </p:nvSpPr>
        <p:spPr>
          <a:xfrm>
            <a:off x="838200" y="1492469"/>
            <a:ext cx="10515600" cy="4681728"/>
          </a:xfrm>
        </p:spPr>
        <p:txBody>
          <a:bodyPr/>
          <a:lstStyle/>
          <a:p>
            <a:pPr marL="0" indent="0">
              <a:buNone/>
            </a:pPr>
            <a:r>
              <a:rPr lang="en-US" dirty="0"/>
              <a:t>DNA replication -&gt; cell division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i="1" dirty="0"/>
              <a:t>Does</a:t>
            </a:r>
            <a:r>
              <a:rPr lang="en-US" dirty="0"/>
              <a:t> </a:t>
            </a:r>
            <a:r>
              <a:rPr lang="en-US" b="1" i="1" dirty="0"/>
              <a:t>not</a:t>
            </a:r>
            <a:r>
              <a:rPr lang="en-US" dirty="0"/>
              <a:t> contribute to genetic variation in a population</a:t>
            </a:r>
          </a:p>
        </p:txBody>
      </p:sp>
      <p:sp>
        <p:nvSpPr>
          <p:cNvPr id="2" name="Title 1">
            <a:extLst>
              <a:ext uri="{FF2B5EF4-FFF2-40B4-BE49-F238E27FC236}">
                <a16:creationId xmlns:a16="http://schemas.microsoft.com/office/drawing/2014/main" id="{DA0D7D48-254D-3541-9778-3A14841994DC}"/>
              </a:ext>
            </a:extLst>
          </p:cNvPr>
          <p:cNvSpPr>
            <a:spLocks noGrp="1"/>
          </p:cNvSpPr>
          <p:nvPr>
            <p:ph type="title"/>
          </p:nvPr>
        </p:nvSpPr>
        <p:spPr/>
        <p:txBody>
          <a:bodyPr>
            <a:normAutofit/>
          </a:bodyPr>
          <a:lstStyle/>
          <a:p>
            <a:r>
              <a:rPr lang="en-US" dirty="0"/>
              <a:t>DNA replicates through </a:t>
            </a:r>
            <a:r>
              <a:rPr lang="en-US" b="1" i="1" dirty="0"/>
              <a:t>mitosis</a:t>
            </a:r>
            <a:r>
              <a:rPr lang="en-US" dirty="0"/>
              <a:t> and meiosis</a:t>
            </a:r>
          </a:p>
        </p:txBody>
      </p:sp>
      <p:sp>
        <p:nvSpPr>
          <p:cNvPr id="4" name="Slide Number Placeholder 3">
            <a:extLst>
              <a:ext uri="{FF2B5EF4-FFF2-40B4-BE49-F238E27FC236}">
                <a16:creationId xmlns:a16="http://schemas.microsoft.com/office/drawing/2014/main" id="{45F79EDA-27ED-D142-9EB3-72878AB30E55}"/>
              </a:ext>
            </a:extLst>
          </p:cNvPr>
          <p:cNvSpPr>
            <a:spLocks noGrp="1"/>
          </p:cNvSpPr>
          <p:nvPr>
            <p:ph type="sldNum" sz="quarter" idx="12"/>
          </p:nvPr>
        </p:nvSpPr>
        <p:spPr/>
        <p:txBody>
          <a:bodyPr/>
          <a:lstStyle/>
          <a:p>
            <a:fld id="{F6F8042C-985E-034B-BB41-2A1F3109AE7A}" type="slidenum">
              <a:rPr lang="en-US" smtClean="0"/>
              <a:t>10</a:t>
            </a:fld>
            <a:endParaRPr lang="en-US"/>
          </a:p>
        </p:txBody>
      </p:sp>
      <p:pic>
        <p:nvPicPr>
          <p:cNvPr id="18434" name="Picture 2">
            <a:extLst>
              <a:ext uri="{FF2B5EF4-FFF2-40B4-BE49-F238E27FC236}">
                <a16:creationId xmlns:a16="http://schemas.microsoft.com/office/drawing/2014/main" id="{9657E072-8354-2940-B069-161ABB114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580" y="2111649"/>
            <a:ext cx="8114362" cy="294990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058F874-62F4-A447-B3DD-A6B2FE99A482}"/>
              </a:ext>
            </a:extLst>
          </p:cNvPr>
          <p:cNvSpPr/>
          <p:nvPr/>
        </p:nvSpPr>
        <p:spPr>
          <a:xfrm>
            <a:off x="7981150" y="5119310"/>
            <a:ext cx="2135521" cy="246221"/>
          </a:xfrm>
          <a:prstGeom prst="rect">
            <a:avLst/>
          </a:prstGeom>
        </p:spPr>
        <p:txBody>
          <a:bodyPr wrap="none">
            <a:spAutoFit/>
          </a:bodyPr>
          <a:lstStyle/>
          <a:p>
            <a:r>
              <a:rPr lang="en-US" sz="1000" dirty="0">
                <a:solidFill>
                  <a:srgbClr val="000000"/>
                </a:solidFill>
                <a:latin typeface="Calibri" panose="020F0502020204030204" pitchFamily="34" charset="0"/>
                <a:cs typeface="Calibri" panose="020F0502020204030204" pitchFamily="34" charset="0"/>
              </a:rPr>
              <a:t>https://en.wikipedia.org/wiki/Mitosis</a:t>
            </a:r>
          </a:p>
        </p:txBody>
      </p:sp>
    </p:spTree>
    <p:extLst>
      <p:ext uri="{BB962C8B-B14F-4D97-AF65-F5344CB8AC3E}">
        <p14:creationId xmlns:p14="http://schemas.microsoft.com/office/powerpoint/2010/main" val="1779099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CE37A5AD-8255-444F-A4AE-7E3EE301C3B7}"/>
              </a:ext>
            </a:extLst>
          </p:cNvPr>
          <p:cNvSpPr>
            <a:spLocks noGrp="1"/>
          </p:cNvSpPr>
          <p:nvPr>
            <p:ph idx="1"/>
          </p:nvPr>
        </p:nvSpPr>
        <p:spPr>
          <a:xfrm>
            <a:off x="838200" y="1492468"/>
            <a:ext cx="10515600" cy="4863881"/>
          </a:xfrm>
        </p:spPr>
        <p:txBody>
          <a:bodyPr>
            <a:normAutofit lnSpcReduction="10000"/>
          </a:bodyPr>
          <a:lstStyle/>
          <a:p>
            <a:pPr marL="0" indent="0">
              <a:buNone/>
            </a:pPr>
            <a:r>
              <a:rPr lang="en-US" dirty="0"/>
              <a:t>DNA replication -&gt; </a:t>
            </a:r>
            <a:r>
              <a:rPr lang="en-US" b="1" i="1" dirty="0"/>
              <a:t>recombination</a:t>
            </a:r>
            <a:r>
              <a:rPr lang="en-US" dirty="0"/>
              <a:t> -&gt; cell division x2</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b="1" i="1" dirty="0"/>
          </a:p>
          <a:p>
            <a:pPr marL="0" indent="0">
              <a:buNone/>
            </a:pPr>
            <a:r>
              <a:rPr lang="en-US" b="1" i="1" dirty="0"/>
              <a:t>Does</a:t>
            </a:r>
            <a:r>
              <a:rPr lang="en-US" dirty="0"/>
              <a:t> contribute to genetic variation in a population</a:t>
            </a:r>
          </a:p>
        </p:txBody>
      </p:sp>
      <p:sp>
        <p:nvSpPr>
          <p:cNvPr id="2" name="Title 1">
            <a:extLst>
              <a:ext uri="{FF2B5EF4-FFF2-40B4-BE49-F238E27FC236}">
                <a16:creationId xmlns:a16="http://schemas.microsoft.com/office/drawing/2014/main" id="{DA0D7D48-254D-3541-9778-3A14841994DC}"/>
              </a:ext>
            </a:extLst>
          </p:cNvPr>
          <p:cNvSpPr>
            <a:spLocks noGrp="1"/>
          </p:cNvSpPr>
          <p:nvPr>
            <p:ph type="title"/>
          </p:nvPr>
        </p:nvSpPr>
        <p:spPr/>
        <p:txBody>
          <a:bodyPr>
            <a:normAutofit/>
          </a:bodyPr>
          <a:lstStyle/>
          <a:p>
            <a:r>
              <a:rPr lang="en-US" dirty="0"/>
              <a:t>DNA replicates through mitosis and </a:t>
            </a:r>
            <a:r>
              <a:rPr lang="en-US" b="1" i="1" dirty="0"/>
              <a:t>meiosis</a:t>
            </a:r>
          </a:p>
        </p:txBody>
      </p:sp>
      <p:sp>
        <p:nvSpPr>
          <p:cNvPr id="4" name="Slide Number Placeholder 3">
            <a:extLst>
              <a:ext uri="{FF2B5EF4-FFF2-40B4-BE49-F238E27FC236}">
                <a16:creationId xmlns:a16="http://schemas.microsoft.com/office/drawing/2014/main" id="{45F79EDA-27ED-D142-9EB3-72878AB30E55}"/>
              </a:ext>
            </a:extLst>
          </p:cNvPr>
          <p:cNvSpPr>
            <a:spLocks noGrp="1"/>
          </p:cNvSpPr>
          <p:nvPr>
            <p:ph type="sldNum" sz="quarter" idx="12"/>
          </p:nvPr>
        </p:nvSpPr>
        <p:spPr/>
        <p:txBody>
          <a:bodyPr/>
          <a:lstStyle/>
          <a:p>
            <a:fld id="{F6F8042C-985E-034B-BB41-2A1F3109AE7A}" type="slidenum">
              <a:rPr lang="en-US" smtClean="0"/>
              <a:t>11</a:t>
            </a:fld>
            <a:endParaRPr lang="en-US"/>
          </a:p>
        </p:txBody>
      </p:sp>
      <p:pic>
        <p:nvPicPr>
          <p:cNvPr id="7" name="Picture 6">
            <a:extLst>
              <a:ext uri="{FF2B5EF4-FFF2-40B4-BE49-F238E27FC236}">
                <a16:creationId xmlns:a16="http://schemas.microsoft.com/office/drawing/2014/main" id="{89E1B0D4-19BA-954C-A577-AAF59C3DDB7C}"/>
              </a:ext>
            </a:extLst>
          </p:cNvPr>
          <p:cNvPicPr>
            <a:picLocks noChangeAspect="1"/>
          </p:cNvPicPr>
          <p:nvPr/>
        </p:nvPicPr>
        <p:blipFill>
          <a:blip r:embed="rId2"/>
          <a:stretch>
            <a:fillRect/>
          </a:stretch>
        </p:blipFill>
        <p:spPr>
          <a:xfrm>
            <a:off x="4531658" y="1210954"/>
            <a:ext cx="7050742" cy="4436092"/>
          </a:xfrm>
          <a:prstGeom prst="rect">
            <a:avLst/>
          </a:prstGeom>
        </p:spPr>
      </p:pic>
      <p:sp>
        <p:nvSpPr>
          <p:cNvPr id="8" name="Rectangle 7">
            <a:extLst>
              <a:ext uri="{FF2B5EF4-FFF2-40B4-BE49-F238E27FC236}">
                <a16:creationId xmlns:a16="http://schemas.microsoft.com/office/drawing/2014/main" id="{61869554-E432-1542-B847-FCD431040143}"/>
              </a:ext>
            </a:extLst>
          </p:cNvPr>
          <p:cNvSpPr/>
          <p:nvPr/>
        </p:nvSpPr>
        <p:spPr>
          <a:xfrm>
            <a:off x="9869793" y="5706088"/>
            <a:ext cx="2156360" cy="246221"/>
          </a:xfrm>
          <a:prstGeom prst="rect">
            <a:avLst/>
          </a:prstGeom>
        </p:spPr>
        <p:txBody>
          <a:bodyPr wrap="none">
            <a:spAutoFit/>
          </a:bodyPr>
          <a:lstStyle/>
          <a:p>
            <a:r>
              <a:rPr lang="en-US" sz="1000" dirty="0">
                <a:solidFill>
                  <a:srgbClr val="000000"/>
                </a:solidFill>
                <a:latin typeface="Calibri" panose="020F0502020204030204" pitchFamily="34" charset="0"/>
                <a:cs typeface="Calibri" panose="020F0502020204030204" pitchFamily="34" charset="0"/>
              </a:rPr>
              <a:t>https://en.wikipedia.org/wiki/Meiosis</a:t>
            </a:r>
          </a:p>
        </p:txBody>
      </p:sp>
    </p:spTree>
    <p:extLst>
      <p:ext uri="{BB962C8B-B14F-4D97-AF65-F5344CB8AC3E}">
        <p14:creationId xmlns:p14="http://schemas.microsoft.com/office/powerpoint/2010/main" val="1718662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83CBA-B77C-2E48-A5F8-EB3A299A58FB}"/>
              </a:ext>
            </a:extLst>
          </p:cNvPr>
          <p:cNvSpPr>
            <a:spLocks noGrp="1"/>
          </p:cNvSpPr>
          <p:nvPr>
            <p:ph type="title"/>
          </p:nvPr>
        </p:nvSpPr>
        <p:spPr/>
        <p:txBody>
          <a:bodyPr/>
          <a:lstStyle/>
          <a:p>
            <a:r>
              <a:rPr lang="en-US" dirty="0"/>
              <a:t>Genetic recombination and linkage</a:t>
            </a:r>
          </a:p>
        </p:txBody>
      </p:sp>
      <p:sp>
        <p:nvSpPr>
          <p:cNvPr id="4" name="Slide Number Placeholder 3">
            <a:extLst>
              <a:ext uri="{FF2B5EF4-FFF2-40B4-BE49-F238E27FC236}">
                <a16:creationId xmlns:a16="http://schemas.microsoft.com/office/drawing/2014/main" id="{95E7E9DC-2D0F-9744-8CA4-066C3D98C844}"/>
              </a:ext>
            </a:extLst>
          </p:cNvPr>
          <p:cNvSpPr>
            <a:spLocks noGrp="1"/>
          </p:cNvSpPr>
          <p:nvPr>
            <p:ph type="sldNum" sz="quarter" idx="12"/>
          </p:nvPr>
        </p:nvSpPr>
        <p:spPr/>
        <p:txBody>
          <a:bodyPr/>
          <a:lstStyle/>
          <a:p>
            <a:fld id="{F6F8042C-985E-034B-BB41-2A1F3109AE7A}" type="slidenum">
              <a:rPr lang="en-US" smtClean="0"/>
              <a:t>12</a:t>
            </a:fld>
            <a:endParaRPr lang="en-US"/>
          </a:p>
        </p:txBody>
      </p:sp>
      <p:grpSp>
        <p:nvGrpSpPr>
          <p:cNvPr id="5" name="Group 112">
            <a:extLst>
              <a:ext uri="{FF2B5EF4-FFF2-40B4-BE49-F238E27FC236}">
                <a16:creationId xmlns:a16="http://schemas.microsoft.com/office/drawing/2014/main" id="{DDE879C0-0736-064A-BC3F-7CBB07F3BC1A}"/>
              </a:ext>
            </a:extLst>
          </p:cNvPr>
          <p:cNvGrpSpPr>
            <a:grpSpLocks/>
          </p:cNvGrpSpPr>
          <p:nvPr/>
        </p:nvGrpSpPr>
        <p:grpSpPr bwMode="auto">
          <a:xfrm>
            <a:off x="1676401" y="1247775"/>
            <a:ext cx="2543175" cy="5029200"/>
            <a:chOff x="96" y="930"/>
            <a:chExt cx="1602" cy="3168"/>
          </a:xfrm>
        </p:grpSpPr>
        <p:sp>
          <p:nvSpPr>
            <p:cNvPr id="6" name="Freeform 4">
              <a:extLst>
                <a:ext uri="{FF2B5EF4-FFF2-40B4-BE49-F238E27FC236}">
                  <a16:creationId xmlns:a16="http://schemas.microsoft.com/office/drawing/2014/main" id="{2F390DA9-43E5-F446-A059-37BF2271B60C}"/>
                </a:ext>
              </a:extLst>
            </p:cNvPr>
            <p:cNvSpPr>
              <a:spLocks/>
            </p:cNvSpPr>
            <p:nvPr/>
          </p:nvSpPr>
          <p:spPr bwMode="auto">
            <a:xfrm>
              <a:off x="386" y="930"/>
              <a:ext cx="288" cy="3168"/>
            </a:xfrm>
            <a:custGeom>
              <a:avLst/>
              <a:gdLst>
                <a:gd name="T0" fmla="*/ 36 w 904"/>
                <a:gd name="T1" fmla="*/ 0 h 3168"/>
                <a:gd name="T2" fmla="*/ 36 w 904"/>
                <a:gd name="T3" fmla="*/ 1152 h 3168"/>
                <a:gd name="T4" fmla="*/ 250 w 904"/>
                <a:gd name="T5" fmla="*/ 1824 h 3168"/>
                <a:gd name="T6" fmla="*/ 265 w 904"/>
                <a:gd name="T7" fmla="*/ 3168 h 3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4" h="3168">
                  <a:moveTo>
                    <a:pt x="112" y="0"/>
                  </a:moveTo>
                  <a:cubicBezTo>
                    <a:pt x="56" y="424"/>
                    <a:pt x="0" y="848"/>
                    <a:pt x="112" y="1152"/>
                  </a:cubicBezTo>
                  <a:cubicBezTo>
                    <a:pt x="224" y="1456"/>
                    <a:pt x="664" y="1488"/>
                    <a:pt x="784" y="1824"/>
                  </a:cubicBezTo>
                  <a:cubicBezTo>
                    <a:pt x="904" y="2160"/>
                    <a:pt x="868" y="2664"/>
                    <a:pt x="832" y="3168"/>
                  </a:cubicBezTo>
                </a:path>
              </a:pathLst>
            </a:custGeom>
            <a:noFill/>
            <a:ln w="76200">
              <a:solidFill>
                <a:srgbClr val="99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Freeform 5">
              <a:extLst>
                <a:ext uri="{FF2B5EF4-FFF2-40B4-BE49-F238E27FC236}">
                  <a16:creationId xmlns:a16="http://schemas.microsoft.com/office/drawing/2014/main" id="{0BA79E4F-46E9-2A4B-B311-FFC19FDFFC4F}"/>
                </a:ext>
              </a:extLst>
            </p:cNvPr>
            <p:cNvSpPr>
              <a:spLocks/>
            </p:cNvSpPr>
            <p:nvPr/>
          </p:nvSpPr>
          <p:spPr bwMode="auto">
            <a:xfrm flipH="1">
              <a:off x="354" y="930"/>
              <a:ext cx="288" cy="3168"/>
            </a:xfrm>
            <a:custGeom>
              <a:avLst/>
              <a:gdLst>
                <a:gd name="T0" fmla="*/ 36 w 904"/>
                <a:gd name="T1" fmla="*/ 0 h 3168"/>
                <a:gd name="T2" fmla="*/ 36 w 904"/>
                <a:gd name="T3" fmla="*/ 1152 h 3168"/>
                <a:gd name="T4" fmla="*/ 250 w 904"/>
                <a:gd name="T5" fmla="*/ 1824 h 3168"/>
                <a:gd name="T6" fmla="*/ 265 w 904"/>
                <a:gd name="T7" fmla="*/ 3168 h 3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4" h="3168">
                  <a:moveTo>
                    <a:pt x="112" y="0"/>
                  </a:moveTo>
                  <a:cubicBezTo>
                    <a:pt x="56" y="424"/>
                    <a:pt x="0" y="848"/>
                    <a:pt x="112" y="1152"/>
                  </a:cubicBezTo>
                  <a:cubicBezTo>
                    <a:pt x="224" y="1456"/>
                    <a:pt x="664" y="1488"/>
                    <a:pt x="784" y="1824"/>
                  </a:cubicBezTo>
                  <a:cubicBezTo>
                    <a:pt x="904" y="2160"/>
                    <a:pt x="868" y="2664"/>
                    <a:pt x="832" y="3168"/>
                  </a:cubicBezTo>
                </a:path>
              </a:pathLst>
            </a:custGeom>
            <a:noFill/>
            <a:ln w="76200">
              <a:solidFill>
                <a:srgbClr val="99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AutoShape 9">
              <a:extLst>
                <a:ext uri="{FF2B5EF4-FFF2-40B4-BE49-F238E27FC236}">
                  <a16:creationId xmlns:a16="http://schemas.microsoft.com/office/drawing/2014/main" id="{02DD5225-30E0-EA42-878C-CEDE921299D3}"/>
                </a:ext>
              </a:extLst>
            </p:cNvPr>
            <p:cNvSpPr>
              <a:spLocks noChangeArrowheads="1"/>
            </p:cNvSpPr>
            <p:nvPr/>
          </p:nvSpPr>
          <p:spPr bwMode="auto">
            <a:xfrm>
              <a:off x="546" y="1260"/>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AutoShape 10">
              <a:extLst>
                <a:ext uri="{FF2B5EF4-FFF2-40B4-BE49-F238E27FC236}">
                  <a16:creationId xmlns:a16="http://schemas.microsoft.com/office/drawing/2014/main" id="{68B712B4-9324-1349-BFBB-480E2D0F0582}"/>
                </a:ext>
              </a:extLst>
            </p:cNvPr>
            <p:cNvSpPr>
              <a:spLocks noChangeArrowheads="1"/>
            </p:cNvSpPr>
            <p:nvPr/>
          </p:nvSpPr>
          <p:spPr bwMode="auto">
            <a:xfrm>
              <a:off x="582" y="3330"/>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10" name="AutoShape 11">
              <a:extLst>
                <a:ext uri="{FF2B5EF4-FFF2-40B4-BE49-F238E27FC236}">
                  <a16:creationId xmlns:a16="http://schemas.microsoft.com/office/drawing/2014/main" id="{4B05818D-3004-BC4C-82D9-3CC5B00D0095}"/>
                </a:ext>
              </a:extLst>
            </p:cNvPr>
            <p:cNvSpPr>
              <a:spLocks noChangeArrowheads="1"/>
            </p:cNvSpPr>
            <p:nvPr/>
          </p:nvSpPr>
          <p:spPr bwMode="auto">
            <a:xfrm>
              <a:off x="588" y="3624"/>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AutoShape 12">
              <a:extLst>
                <a:ext uri="{FF2B5EF4-FFF2-40B4-BE49-F238E27FC236}">
                  <a16:creationId xmlns:a16="http://schemas.microsoft.com/office/drawing/2014/main" id="{B6C8829F-7092-4D4E-9993-B52838C69BB8}"/>
                </a:ext>
              </a:extLst>
            </p:cNvPr>
            <p:cNvSpPr>
              <a:spLocks noChangeArrowheads="1"/>
            </p:cNvSpPr>
            <p:nvPr/>
          </p:nvSpPr>
          <p:spPr bwMode="auto">
            <a:xfrm>
              <a:off x="330" y="1266"/>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AutoShape 13">
              <a:extLst>
                <a:ext uri="{FF2B5EF4-FFF2-40B4-BE49-F238E27FC236}">
                  <a16:creationId xmlns:a16="http://schemas.microsoft.com/office/drawing/2014/main" id="{3D74B0AC-CAED-3649-841D-C243AA2A2446}"/>
                </a:ext>
              </a:extLst>
            </p:cNvPr>
            <p:cNvSpPr>
              <a:spLocks noChangeArrowheads="1"/>
            </p:cNvSpPr>
            <p:nvPr/>
          </p:nvSpPr>
          <p:spPr bwMode="auto">
            <a:xfrm>
              <a:off x="294" y="3336"/>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13" name="AutoShape 14">
              <a:extLst>
                <a:ext uri="{FF2B5EF4-FFF2-40B4-BE49-F238E27FC236}">
                  <a16:creationId xmlns:a16="http://schemas.microsoft.com/office/drawing/2014/main" id="{8C5BD8AA-57A6-1240-ABF8-16FEE0F4C71E}"/>
                </a:ext>
              </a:extLst>
            </p:cNvPr>
            <p:cNvSpPr>
              <a:spLocks noChangeArrowheads="1"/>
            </p:cNvSpPr>
            <p:nvPr/>
          </p:nvSpPr>
          <p:spPr bwMode="auto">
            <a:xfrm>
              <a:off x="300" y="3630"/>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Freeform 15">
              <a:extLst>
                <a:ext uri="{FF2B5EF4-FFF2-40B4-BE49-F238E27FC236}">
                  <a16:creationId xmlns:a16="http://schemas.microsoft.com/office/drawing/2014/main" id="{B63B3592-3B55-3645-A3AF-0465672AC74A}"/>
                </a:ext>
              </a:extLst>
            </p:cNvPr>
            <p:cNvSpPr>
              <a:spLocks/>
            </p:cNvSpPr>
            <p:nvPr/>
          </p:nvSpPr>
          <p:spPr bwMode="auto">
            <a:xfrm>
              <a:off x="1148" y="930"/>
              <a:ext cx="288" cy="3168"/>
            </a:xfrm>
            <a:custGeom>
              <a:avLst/>
              <a:gdLst>
                <a:gd name="T0" fmla="*/ 36 w 904"/>
                <a:gd name="T1" fmla="*/ 0 h 3168"/>
                <a:gd name="T2" fmla="*/ 36 w 904"/>
                <a:gd name="T3" fmla="*/ 1152 h 3168"/>
                <a:gd name="T4" fmla="*/ 250 w 904"/>
                <a:gd name="T5" fmla="*/ 1824 h 3168"/>
                <a:gd name="T6" fmla="*/ 265 w 904"/>
                <a:gd name="T7" fmla="*/ 3168 h 3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4" h="3168">
                  <a:moveTo>
                    <a:pt x="112" y="0"/>
                  </a:moveTo>
                  <a:cubicBezTo>
                    <a:pt x="56" y="424"/>
                    <a:pt x="0" y="848"/>
                    <a:pt x="112" y="1152"/>
                  </a:cubicBezTo>
                  <a:cubicBezTo>
                    <a:pt x="224" y="1456"/>
                    <a:pt x="664" y="1488"/>
                    <a:pt x="784" y="1824"/>
                  </a:cubicBezTo>
                  <a:cubicBezTo>
                    <a:pt x="904" y="2160"/>
                    <a:pt x="868" y="2664"/>
                    <a:pt x="832" y="3168"/>
                  </a:cubicBezTo>
                </a:path>
              </a:pathLst>
            </a:custGeom>
            <a:noFill/>
            <a:ln w="7620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16">
              <a:extLst>
                <a:ext uri="{FF2B5EF4-FFF2-40B4-BE49-F238E27FC236}">
                  <a16:creationId xmlns:a16="http://schemas.microsoft.com/office/drawing/2014/main" id="{186C8961-4A3A-CD42-9D2E-D290C259D257}"/>
                </a:ext>
              </a:extLst>
            </p:cNvPr>
            <p:cNvSpPr>
              <a:spLocks/>
            </p:cNvSpPr>
            <p:nvPr/>
          </p:nvSpPr>
          <p:spPr bwMode="auto">
            <a:xfrm flipH="1">
              <a:off x="1116" y="930"/>
              <a:ext cx="288" cy="3168"/>
            </a:xfrm>
            <a:custGeom>
              <a:avLst/>
              <a:gdLst>
                <a:gd name="T0" fmla="*/ 36 w 904"/>
                <a:gd name="T1" fmla="*/ 0 h 3168"/>
                <a:gd name="T2" fmla="*/ 36 w 904"/>
                <a:gd name="T3" fmla="*/ 1152 h 3168"/>
                <a:gd name="T4" fmla="*/ 250 w 904"/>
                <a:gd name="T5" fmla="*/ 1824 h 3168"/>
                <a:gd name="T6" fmla="*/ 265 w 904"/>
                <a:gd name="T7" fmla="*/ 3168 h 3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4" h="3168">
                  <a:moveTo>
                    <a:pt x="112" y="0"/>
                  </a:moveTo>
                  <a:cubicBezTo>
                    <a:pt x="56" y="424"/>
                    <a:pt x="0" y="848"/>
                    <a:pt x="112" y="1152"/>
                  </a:cubicBezTo>
                  <a:cubicBezTo>
                    <a:pt x="224" y="1456"/>
                    <a:pt x="664" y="1488"/>
                    <a:pt x="784" y="1824"/>
                  </a:cubicBezTo>
                  <a:cubicBezTo>
                    <a:pt x="904" y="2160"/>
                    <a:pt x="868" y="2664"/>
                    <a:pt x="832" y="3168"/>
                  </a:cubicBezTo>
                </a:path>
              </a:pathLst>
            </a:custGeom>
            <a:noFill/>
            <a:ln w="7620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AutoShape 17">
              <a:extLst>
                <a:ext uri="{FF2B5EF4-FFF2-40B4-BE49-F238E27FC236}">
                  <a16:creationId xmlns:a16="http://schemas.microsoft.com/office/drawing/2014/main" id="{A9396840-4544-8347-9DC6-0CC9A1516AB0}"/>
                </a:ext>
              </a:extLst>
            </p:cNvPr>
            <p:cNvSpPr>
              <a:spLocks noChangeArrowheads="1"/>
            </p:cNvSpPr>
            <p:nvPr/>
          </p:nvSpPr>
          <p:spPr bwMode="auto">
            <a:xfrm>
              <a:off x="1308" y="1260"/>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AutoShape 18">
              <a:extLst>
                <a:ext uri="{FF2B5EF4-FFF2-40B4-BE49-F238E27FC236}">
                  <a16:creationId xmlns:a16="http://schemas.microsoft.com/office/drawing/2014/main" id="{54A09156-42B6-634D-9A0D-E815BFB35C74}"/>
                </a:ext>
              </a:extLst>
            </p:cNvPr>
            <p:cNvSpPr>
              <a:spLocks noChangeArrowheads="1"/>
            </p:cNvSpPr>
            <p:nvPr/>
          </p:nvSpPr>
          <p:spPr bwMode="auto">
            <a:xfrm>
              <a:off x="1344" y="3330"/>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18" name="AutoShape 19">
              <a:extLst>
                <a:ext uri="{FF2B5EF4-FFF2-40B4-BE49-F238E27FC236}">
                  <a16:creationId xmlns:a16="http://schemas.microsoft.com/office/drawing/2014/main" id="{72F673B8-3190-7A4F-88D5-13359D5988D5}"/>
                </a:ext>
              </a:extLst>
            </p:cNvPr>
            <p:cNvSpPr>
              <a:spLocks noChangeArrowheads="1"/>
            </p:cNvSpPr>
            <p:nvPr/>
          </p:nvSpPr>
          <p:spPr bwMode="auto">
            <a:xfrm>
              <a:off x="1350" y="3624"/>
              <a:ext cx="144" cy="144"/>
            </a:xfrm>
            <a:prstGeom prst="diamond">
              <a:avLst/>
            </a:prstGeom>
            <a:gradFill rotWithShape="0">
              <a:gsLst>
                <a:gs pos="0">
                  <a:srgbClr val="FFFF00"/>
                </a:gs>
                <a:gs pos="50000">
                  <a:srgbClr val="8181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AutoShape 20">
              <a:extLst>
                <a:ext uri="{FF2B5EF4-FFF2-40B4-BE49-F238E27FC236}">
                  <a16:creationId xmlns:a16="http://schemas.microsoft.com/office/drawing/2014/main" id="{7506F0A1-595A-5A46-8754-3C30179ADD5E}"/>
                </a:ext>
              </a:extLst>
            </p:cNvPr>
            <p:cNvSpPr>
              <a:spLocks noChangeArrowheads="1"/>
            </p:cNvSpPr>
            <p:nvPr/>
          </p:nvSpPr>
          <p:spPr bwMode="auto">
            <a:xfrm>
              <a:off x="1092" y="1266"/>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21">
              <a:extLst>
                <a:ext uri="{FF2B5EF4-FFF2-40B4-BE49-F238E27FC236}">
                  <a16:creationId xmlns:a16="http://schemas.microsoft.com/office/drawing/2014/main" id="{9E119C19-8B01-9540-B963-84870A9CB561}"/>
                </a:ext>
              </a:extLst>
            </p:cNvPr>
            <p:cNvSpPr>
              <a:spLocks noChangeArrowheads="1"/>
            </p:cNvSpPr>
            <p:nvPr/>
          </p:nvSpPr>
          <p:spPr bwMode="auto">
            <a:xfrm>
              <a:off x="1056" y="3336"/>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21" name="AutoShape 22">
              <a:extLst>
                <a:ext uri="{FF2B5EF4-FFF2-40B4-BE49-F238E27FC236}">
                  <a16:creationId xmlns:a16="http://schemas.microsoft.com/office/drawing/2014/main" id="{9226FDA8-9835-FC45-B272-77DDDE10C0A8}"/>
                </a:ext>
              </a:extLst>
            </p:cNvPr>
            <p:cNvSpPr>
              <a:spLocks noChangeArrowheads="1"/>
            </p:cNvSpPr>
            <p:nvPr/>
          </p:nvSpPr>
          <p:spPr bwMode="auto">
            <a:xfrm>
              <a:off x="1062" y="3630"/>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Text Box 59">
              <a:extLst>
                <a:ext uri="{FF2B5EF4-FFF2-40B4-BE49-F238E27FC236}">
                  <a16:creationId xmlns:a16="http://schemas.microsoft.com/office/drawing/2014/main" id="{248E2422-78FC-C345-89F0-780CA25FF8FD}"/>
                </a:ext>
              </a:extLst>
            </p:cNvPr>
            <p:cNvSpPr txBox="1">
              <a:spLocks noChangeArrowheads="1"/>
            </p:cNvSpPr>
            <p:nvPr/>
          </p:nvSpPr>
          <p:spPr bwMode="auto">
            <a:xfrm>
              <a:off x="138" y="120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23" name="Text Box 60">
              <a:extLst>
                <a:ext uri="{FF2B5EF4-FFF2-40B4-BE49-F238E27FC236}">
                  <a16:creationId xmlns:a16="http://schemas.microsoft.com/office/drawing/2014/main" id="{9AB95DD1-D19C-7E43-AC11-34B096C53E07}"/>
                </a:ext>
              </a:extLst>
            </p:cNvPr>
            <p:cNvSpPr txBox="1">
              <a:spLocks noChangeArrowheads="1"/>
            </p:cNvSpPr>
            <p:nvPr/>
          </p:nvSpPr>
          <p:spPr bwMode="auto">
            <a:xfrm>
              <a:off x="96" y="3282"/>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24" name="Text Box 61">
              <a:extLst>
                <a:ext uri="{FF2B5EF4-FFF2-40B4-BE49-F238E27FC236}">
                  <a16:creationId xmlns:a16="http://schemas.microsoft.com/office/drawing/2014/main" id="{976932B5-A446-1C4C-B0C4-4518E24E283A}"/>
                </a:ext>
              </a:extLst>
            </p:cNvPr>
            <p:cNvSpPr txBox="1">
              <a:spLocks noChangeArrowheads="1"/>
            </p:cNvSpPr>
            <p:nvPr/>
          </p:nvSpPr>
          <p:spPr bwMode="auto">
            <a:xfrm>
              <a:off x="108" y="357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25" name="Text Box 73">
              <a:extLst>
                <a:ext uri="{FF2B5EF4-FFF2-40B4-BE49-F238E27FC236}">
                  <a16:creationId xmlns:a16="http://schemas.microsoft.com/office/drawing/2014/main" id="{FBB8519F-3416-0D41-A851-2CDC618DC890}"/>
                </a:ext>
              </a:extLst>
            </p:cNvPr>
            <p:cNvSpPr txBox="1">
              <a:spLocks noChangeArrowheads="1"/>
            </p:cNvSpPr>
            <p:nvPr/>
          </p:nvSpPr>
          <p:spPr bwMode="auto">
            <a:xfrm>
              <a:off x="642" y="120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26" name="Text Box 74">
              <a:extLst>
                <a:ext uri="{FF2B5EF4-FFF2-40B4-BE49-F238E27FC236}">
                  <a16:creationId xmlns:a16="http://schemas.microsoft.com/office/drawing/2014/main" id="{1B5C6049-20B1-F243-8483-EF786923E5CF}"/>
                </a:ext>
              </a:extLst>
            </p:cNvPr>
            <p:cNvSpPr txBox="1">
              <a:spLocks noChangeArrowheads="1"/>
            </p:cNvSpPr>
            <p:nvPr/>
          </p:nvSpPr>
          <p:spPr bwMode="auto">
            <a:xfrm>
              <a:off x="684" y="3282"/>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27" name="Text Box 75">
              <a:extLst>
                <a:ext uri="{FF2B5EF4-FFF2-40B4-BE49-F238E27FC236}">
                  <a16:creationId xmlns:a16="http://schemas.microsoft.com/office/drawing/2014/main" id="{CCC2859C-3ADD-6549-845A-FC1BA9D3BB11}"/>
                </a:ext>
              </a:extLst>
            </p:cNvPr>
            <p:cNvSpPr txBox="1">
              <a:spLocks noChangeArrowheads="1"/>
            </p:cNvSpPr>
            <p:nvPr/>
          </p:nvSpPr>
          <p:spPr bwMode="auto">
            <a:xfrm>
              <a:off x="696" y="357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28" name="Text Box 76">
              <a:extLst>
                <a:ext uri="{FF2B5EF4-FFF2-40B4-BE49-F238E27FC236}">
                  <a16:creationId xmlns:a16="http://schemas.microsoft.com/office/drawing/2014/main" id="{9B40DA5F-D63A-414C-98AB-051278BE76DF}"/>
                </a:ext>
              </a:extLst>
            </p:cNvPr>
            <p:cNvSpPr txBox="1">
              <a:spLocks noChangeArrowheads="1"/>
            </p:cNvSpPr>
            <p:nvPr/>
          </p:nvSpPr>
          <p:spPr bwMode="auto">
            <a:xfrm>
              <a:off x="918" y="120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29" name="Text Box 77">
              <a:extLst>
                <a:ext uri="{FF2B5EF4-FFF2-40B4-BE49-F238E27FC236}">
                  <a16:creationId xmlns:a16="http://schemas.microsoft.com/office/drawing/2014/main" id="{5EE0133C-7954-A745-8EB2-82BED6DD8722}"/>
                </a:ext>
              </a:extLst>
            </p:cNvPr>
            <p:cNvSpPr txBox="1">
              <a:spLocks noChangeArrowheads="1"/>
            </p:cNvSpPr>
            <p:nvPr/>
          </p:nvSpPr>
          <p:spPr bwMode="auto">
            <a:xfrm>
              <a:off x="876" y="328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30" name="Text Box 78">
              <a:extLst>
                <a:ext uri="{FF2B5EF4-FFF2-40B4-BE49-F238E27FC236}">
                  <a16:creationId xmlns:a16="http://schemas.microsoft.com/office/drawing/2014/main" id="{556FF97E-4027-5D45-BAE8-A18ADE5F332E}"/>
                </a:ext>
              </a:extLst>
            </p:cNvPr>
            <p:cNvSpPr txBox="1">
              <a:spLocks noChangeArrowheads="1"/>
            </p:cNvSpPr>
            <p:nvPr/>
          </p:nvSpPr>
          <p:spPr bwMode="auto">
            <a:xfrm>
              <a:off x="888" y="357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31" name="Text Box 79">
              <a:extLst>
                <a:ext uri="{FF2B5EF4-FFF2-40B4-BE49-F238E27FC236}">
                  <a16:creationId xmlns:a16="http://schemas.microsoft.com/office/drawing/2014/main" id="{84D8AB90-EA57-EE47-922A-51E871A5ABCA}"/>
                </a:ext>
              </a:extLst>
            </p:cNvPr>
            <p:cNvSpPr txBox="1">
              <a:spLocks noChangeArrowheads="1"/>
            </p:cNvSpPr>
            <p:nvPr/>
          </p:nvSpPr>
          <p:spPr bwMode="auto">
            <a:xfrm>
              <a:off x="1404" y="120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32" name="Text Box 80">
              <a:extLst>
                <a:ext uri="{FF2B5EF4-FFF2-40B4-BE49-F238E27FC236}">
                  <a16:creationId xmlns:a16="http://schemas.microsoft.com/office/drawing/2014/main" id="{EEB61357-CB08-5B41-8A9B-E2233BEBF1F4}"/>
                </a:ext>
              </a:extLst>
            </p:cNvPr>
            <p:cNvSpPr txBox="1">
              <a:spLocks noChangeArrowheads="1"/>
            </p:cNvSpPr>
            <p:nvPr/>
          </p:nvSpPr>
          <p:spPr bwMode="auto">
            <a:xfrm>
              <a:off x="1446" y="328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33" name="Text Box 81">
              <a:extLst>
                <a:ext uri="{FF2B5EF4-FFF2-40B4-BE49-F238E27FC236}">
                  <a16:creationId xmlns:a16="http://schemas.microsoft.com/office/drawing/2014/main" id="{E5558D58-204F-A749-B4E8-2E37BE2CD154}"/>
                </a:ext>
              </a:extLst>
            </p:cNvPr>
            <p:cNvSpPr txBox="1">
              <a:spLocks noChangeArrowheads="1"/>
            </p:cNvSpPr>
            <p:nvPr/>
          </p:nvSpPr>
          <p:spPr bwMode="auto">
            <a:xfrm>
              <a:off x="1458" y="357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grpSp>
      <p:grpSp>
        <p:nvGrpSpPr>
          <p:cNvPr id="34" name="Group 110">
            <a:extLst>
              <a:ext uri="{FF2B5EF4-FFF2-40B4-BE49-F238E27FC236}">
                <a16:creationId xmlns:a16="http://schemas.microsoft.com/office/drawing/2014/main" id="{48D23403-BEBB-4E47-9ECF-EEE65E5CFB0F}"/>
              </a:ext>
            </a:extLst>
          </p:cNvPr>
          <p:cNvGrpSpPr>
            <a:grpSpLocks/>
          </p:cNvGrpSpPr>
          <p:nvPr/>
        </p:nvGrpSpPr>
        <p:grpSpPr bwMode="auto">
          <a:xfrm>
            <a:off x="4038600" y="1219201"/>
            <a:ext cx="3048000" cy="5076825"/>
            <a:chOff x="1584" y="912"/>
            <a:chExt cx="1920" cy="3198"/>
          </a:xfrm>
        </p:grpSpPr>
        <p:sp>
          <p:nvSpPr>
            <p:cNvPr id="35" name="Freeform 23">
              <a:extLst>
                <a:ext uri="{FF2B5EF4-FFF2-40B4-BE49-F238E27FC236}">
                  <a16:creationId xmlns:a16="http://schemas.microsoft.com/office/drawing/2014/main" id="{CC33B214-0815-0B49-99E7-566F27FE3059}"/>
                </a:ext>
              </a:extLst>
            </p:cNvPr>
            <p:cNvSpPr>
              <a:spLocks/>
            </p:cNvSpPr>
            <p:nvPr/>
          </p:nvSpPr>
          <p:spPr bwMode="auto">
            <a:xfrm flipH="1">
              <a:off x="2244" y="912"/>
              <a:ext cx="288" cy="3168"/>
            </a:xfrm>
            <a:custGeom>
              <a:avLst/>
              <a:gdLst>
                <a:gd name="T0" fmla="*/ 36 w 904"/>
                <a:gd name="T1" fmla="*/ 0 h 3168"/>
                <a:gd name="T2" fmla="*/ 36 w 904"/>
                <a:gd name="T3" fmla="*/ 1152 h 3168"/>
                <a:gd name="T4" fmla="*/ 250 w 904"/>
                <a:gd name="T5" fmla="*/ 1824 h 3168"/>
                <a:gd name="T6" fmla="*/ 265 w 904"/>
                <a:gd name="T7" fmla="*/ 3168 h 3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4" h="3168">
                  <a:moveTo>
                    <a:pt x="112" y="0"/>
                  </a:moveTo>
                  <a:cubicBezTo>
                    <a:pt x="56" y="424"/>
                    <a:pt x="0" y="848"/>
                    <a:pt x="112" y="1152"/>
                  </a:cubicBezTo>
                  <a:cubicBezTo>
                    <a:pt x="224" y="1456"/>
                    <a:pt x="664" y="1488"/>
                    <a:pt x="784" y="1824"/>
                  </a:cubicBezTo>
                  <a:cubicBezTo>
                    <a:pt x="904" y="2160"/>
                    <a:pt x="868" y="2664"/>
                    <a:pt x="832" y="3168"/>
                  </a:cubicBezTo>
                </a:path>
              </a:pathLst>
            </a:custGeom>
            <a:noFill/>
            <a:ln w="76200">
              <a:solidFill>
                <a:srgbClr val="99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AutoShape 24">
              <a:extLst>
                <a:ext uri="{FF2B5EF4-FFF2-40B4-BE49-F238E27FC236}">
                  <a16:creationId xmlns:a16="http://schemas.microsoft.com/office/drawing/2014/main" id="{21CAD008-511A-A64A-BEF6-58DD7C89AD75}"/>
                </a:ext>
              </a:extLst>
            </p:cNvPr>
            <p:cNvSpPr>
              <a:spLocks noChangeArrowheads="1"/>
            </p:cNvSpPr>
            <p:nvPr/>
          </p:nvSpPr>
          <p:spPr bwMode="auto">
            <a:xfrm>
              <a:off x="2436" y="1242"/>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AutoShape 25">
              <a:extLst>
                <a:ext uri="{FF2B5EF4-FFF2-40B4-BE49-F238E27FC236}">
                  <a16:creationId xmlns:a16="http://schemas.microsoft.com/office/drawing/2014/main" id="{78FC144B-A250-8C4C-A2B9-484E382DD9ED}"/>
                </a:ext>
              </a:extLst>
            </p:cNvPr>
            <p:cNvSpPr>
              <a:spLocks noChangeArrowheads="1"/>
            </p:cNvSpPr>
            <p:nvPr/>
          </p:nvSpPr>
          <p:spPr bwMode="auto">
            <a:xfrm>
              <a:off x="2184" y="3318"/>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38" name="AutoShape 26">
              <a:extLst>
                <a:ext uri="{FF2B5EF4-FFF2-40B4-BE49-F238E27FC236}">
                  <a16:creationId xmlns:a16="http://schemas.microsoft.com/office/drawing/2014/main" id="{AE5080F7-8621-7B4C-9384-68EB9053AC2E}"/>
                </a:ext>
              </a:extLst>
            </p:cNvPr>
            <p:cNvSpPr>
              <a:spLocks noChangeArrowheads="1"/>
            </p:cNvSpPr>
            <p:nvPr/>
          </p:nvSpPr>
          <p:spPr bwMode="auto">
            <a:xfrm>
              <a:off x="2190" y="3612"/>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Freeform 27">
              <a:extLst>
                <a:ext uri="{FF2B5EF4-FFF2-40B4-BE49-F238E27FC236}">
                  <a16:creationId xmlns:a16="http://schemas.microsoft.com/office/drawing/2014/main" id="{57CCD62F-D735-C94A-9632-6B0A34916AD8}"/>
                </a:ext>
              </a:extLst>
            </p:cNvPr>
            <p:cNvSpPr>
              <a:spLocks/>
            </p:cNvSpPr>
            <p:nvPr/>
          </p:nvSpPr>
          <p:spPr bwMode="auto">
            <a:xfrm>
              <a:off x="3156" y="912"/>
              <a:ext cx="288" cy="3168"/>
            </a:xfrm>
            <a:custGeom>
              <a:avLst/>
              <a:gdLst>
                <a:gd name="T0" fmla="*/ 36 w 904"/>
                <a:gd name="T1" fmla="*/ 0 h 3168"/>
                <a:gd name="T2" fmla="*/ 36 w 904"/>
                <a:gd name="T3" fmla="*/ 1152 h 3168"/>
                <a:gd name="T4" fmla="*/ 250 w 904"/>
                <a:gd name="T5" fmla="*/ 1824 h 3168"/>
                <a:gd name="T6" fmla="*/ 265 w 904"/>
                <a:gd name="T7" fmla="*/ 3168 h 3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4" h="3168">
                  <a:moveTo>
                    <a:pt x="112" y="0"/>
                  </a:moveTo>
                  <a:cubicBezTo>
                    <a:pt x="56" y="424"/>
                    <a:pt x="0" y="848"/>
                    <a:pt x="112" y="1152"/>
                  </a:cubicBezTo>
                  <a:cubicBezTo>
                    <a:pt x="224" y="1456"/>
                    <a:pt x="664" y="1488"/>
                    <a:pt x="784" y="1824"/>
                  </a:cubicBezTo>
                  <a:cubicBezTo>
                    <a:pt x="904" y="2160"/>
                    <a:pt x="868" y="2664"/>
                    <a:pt x="832" y="3168"/>
                  </a:cubicBezTo>
                </a:path>
              </a:pathLst>
            </a:custGeom>
            <a:noFill/>
            <a:ln w="7620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AutoShape 28">
              <a:extLst>
                <a:ext uri="{FF2B5EF4-FFF2-40B4-BE49-F238E27FC236}">
                  <a16:creationId xmlns:a16="http://schemas.microsoft.com/office/drawing/2014/main" id="{04792AEF-54C9-F74C-BCBE-50A2D21F6553}"/>
                </a:ext>
              </a:extLst>
            </p:cNvPr>
            <p:cNvSpPr>
              <a:spLocks noChangeArrowheads="1"/>
            </p:cNvSpPr>
            <p:nvPr/>
          </p:nvSpPr>
          <p:spPr bwMode="auto">
            <a:xfrm>
              <a:off x="3100" y="1248"/>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AutoShape 29">
              <a:extLst>
                <a:ext uri="{FF2B5EF4-FFF2-40B4-BE49-F238E27FC236}">
                  <a16:creationId xmlns:a16="http://schemas.microsoft.com/office/drawing/2014/main" id="{33DB7547-D08E-F041-8D18-BD11D499BFC5}"/>
                </a:ext>
              </a:extLst>
            </p:cNvPr>
            <p:cNvSpPr>
              <a:spLocks noChangeArrowheads="1"/>
            </p:cNvSpPr>
            <p:nvPr/>
          </p:nvSpPr>
          <p:spPr bwMode="auto">
            <a:xfrm>
              <a:off x="3360" y="3318"/>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2" name="AutoShape 30">
              <a:extLst>
                <a:ext uri="{FF2B5EF4-FFF2-40B4-BE49-F238E27FC236}">
                  <a16:creationId xmlns:a16="http://schemas.microsoft.com/office/drawing/2014/main" id="{793D76C1-94D7-6F46-97B7-BD5498AF066B}"/>
                </a:ext>
              </a:extLst>
            </p:cNvPr>
            <p:cNvSpPr>
              <a:spLocks noChangeArrowheads="1"/>
            </p:cNvSpPr>
            <p:nvPr/>
          </p:nvSpPr>
          <p:spPr bwMode="auto">
            <a:xfrm>
              <a:off x="3354" y="3612"/>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Freeform 31">
              <a:extLst>
                <a:ext uri="{FF2B5EF4-FFF2-40B4-BE49-F238E27FC236}">
                  <a16:creationId xmlns:a16="http://schemas.microsoft.com/office/drawing/2014/main" id="{4813F954-5D06-3743-9A65-5ABC7895CEEF}"/>
                </a:ext>
              </a:extLst>
            </p:cNvPr>
            <p:cNvSpPr>
              <a:spLocks/>
            </p:cNvSpPr>
            <p:nvPr/>
          </p:nvSpPr>
          <p:spPr bwMode="auto">
            <a:xfrm>
              <a:off x="2231" y="912"/>
              <a:ext cx="864" cy="3198"/>
            </a:xfrm>
            <a:custGeom>
              <a:avLst/>
              <a:gdLst>
                <a:gd name="T0" fmla="*/ 85 w 883"/>
                <a:gd name="T1" fmla="*/ 0 h 3198"/>
                <a:gd name="T2" fmla="*/ 85 w 883"/>
                <a:gd name="T3" fmla="*/ 1152 h 3198"/>
                <a:gd name="T4" fmla="*/ 594 w 883"/>
                <a:gd name="T5" fmla="*/ 1752 h 3198"/>
                <a:gd name="T6" fmla="*/ 864 w 883"/>
                <a:gd name="T7" fmla="*/ 3198 h 3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3" h="3198">
                  <a:moveTo>
                    <a:pt x="87" y="0"/>
                  </a:moveTo>
                  <a:cubicBezTo>
                    <a:pt x="69" y="424"/>
                    <a:pt x="0" y="860"/>
                    <a:pt x="87" y="1152"/>
                  </a:cubicBezTo>
                  <a:cubicBezTo>
                    <a:pt x="174" y="1444"/>
                    <a:pt x="474" y="1411"/>
                    <a:pt x="607" y="1752"/>
                  </a:cubicBezTo>
                  <a:cubicBezTo>
                    <a:pt x="740" y="2093"/>
                    <a:pt x="825" y="2897"/>
                    <a:pt x="883" y="3198"/>
                  </a:cubicBezTo>
                </a:path>
              </a:pathLst>
            </a:custGeom>
            <a:noFill/>
            <a:ln w="76200">
              <a:solidFill>
                <a:srgbClr val="99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AutoShape 34">
              <a:extLst>
                <a:ext uri="{FF2B5EF4-FFF2-40B4-BE49-F238E27FC236}">
                  <a16:creationId xmlns:a16="http://schemas.microsoft.com/office/drawing/2014/main" id="{91DC4C7D-3C4F-EA41-911C-0A6AA846924B}"/>
                </a:ext>
              </a:extLst>
            </p:cNvPr>
            <p:cNvSpPr>
              <a:spLocks noChangeArrowheads="1"/>
            </p:cNvSpPr>
            <p:nvPr/>
          </p:nvSpPr>
          <p:spPr bwMode="auto">
            <a:xfrm>
              <a:off x="2220" y="1248"/>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Freeform 35">
              <a:extLst>
                <a:ext uri="{FF2B5EF4-FFF2-40B4-BE49-F238E27FC236}">
                  <a16:creationId xmlns:a16="http://schemas.microsoft.com/office/drawing/2014/main" id="{05DF542E-5F9B-C748-A43A-9076989B21E3}"/>
                </a:ext>
              </a:extLst>
            </p:cNvPr>
            <p:cNvSpPr>
              <a:spLocks/>
            </p:cNvSpPr>
            <p:nvPr/>
          </p:nvSpPr>
          <p:spPr bwMode="auto">
            <a:xfrm flipH="1">
              <a:off x="2580" y="912"/>
              <a:ext cx="864" cy="3198"/>
            </a:xfrm>
            <a:custGeom>
              <a:avLst/>
              <a:gdLst>
                <a:gd name="T0" fmla="*/ 85 w 883"/>
                <a:gd name="T1" fmla="*/ 0 h 3198"/>
                <a:gd name="T2" fmla="*/ 85 w 883"/>
                <a:gd name="T3" fmla="*/ 1152 h 3198"/>
                <a:gd name="T4" fmla="*/ 594 w 883"/>
                <a:gd name="T5" fmla="*/ 1752 h 3198"/>
                <a:gd name="T6" fmla="*/ 864 w 883"/>
                <a:gd name="T7" fmla="*/ 3198 h 3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3" h="3198">
                  <a:moveTo>
                    <a:pt x="87" y="0"/>
                  </a:moveTo>
                  <a:cubicBezTo>
                    <a:pt x="69" y="424"/>
                    <a:pt x="0" y="860"/>
                    <a:pt x="87" y="1152"/>
                  </a:cubicBezTo>
                  <a:cubicBezTo>
                    <a:pt x="174" y="1444"/>
                    <a:pt x="474" y="1411"/>
                    <a:pt x="607" y="1752"/>
                  </a:cubicBezTo>
                  <a:cubicBezTo>
                    <a:pt x="740" y="2093"/>
                    <a:pt x="825" y="2897"/>
                    <a:pt x="883" y="3198"/>
                  </a:cubicBezTo>
                </a:path>
              </a:pathLst>
            </a:custGeom>
            <a:noFill/>
            <a:ln w="7620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AutoShape 32">
              <a:extLst>
                <a:ext uri="{FF2B5EF4-FFF2-40B4-BE49-F238E27FC236}">
                  <a16:creationId xmlns:a16="http://schemas.microsoft.com/office/drawing/2014/main" id="{39C136C8-FF8B-AD48-AE78-30E082026DAB}"/>
                </a:ext>
              </a:extLst>
            </p:cNvPr>
            <p:cNvSpPr>
              <a:spLocks noChangeArrowheads="1"/>
            </p:cNvSpPr>
            <p:nvPr/>
          </p:nvSpPr>
          <p:spPr bwMode="auto">
            <a:xfrm>
              <a:off x="2616" y="3312"/>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7" name="AutoShape 33">
              <a:extLst>
                <a:ext uri="{FF2B5EF4-FFF2-40B4-BE49-F238E27FC236}">
                  <a16:creationId xmlns:a16="http://schemas.microsoft.com/office/drawing/2014/main" id="{B062EE72-7E3D-7B46-91AF-4D06F940FAA1}"/>
                </a:ext>
              </a:extLst>
            </p:cNvPr>
            <p:cNvSpPr>
              <a:spLocks noChangeArrowheads="1"/>
            </p:cNvSpPr>
            <p:nvPr/>
          </p:nvSpPr>
          <p:spPr bwMode="auto">
            <a:xfrm>
              <a:off x="2562" y="3606"/>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AutoShape 36">
              <a:extLst>
                <a:ext uri="{FF2B5EF4-FFF2-40B4-BE49-F238E27FC236}">
                  <a16:creationId xmlns:a16="http://schemas.microsoft.com/office/drawing/2014/main" id="{05C1E804-7FBC-4448-BED0-A8950710C167}"/>
                </a:ext>
              </a:extLst>
            </p:cNvPr>
            <p:cNvSpPr>
              <a:spLocks noChangeArrowheads="1"/>
            </p:cNvSpPr>
            <p:nvPr/>
          </p:nvSpPr>
          <p:spPr bwMode="auto">
            <a:xfrm>
              <a:off x="3306" y="1248"/>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AutoShape 57">
              <a:extLst>
                <a:ext uri="{FF2B5EF4-FFF2-40B4-BE49-F238E27FC236}">
                  <a16:creationId xmlns:a16="http://schemas.microsoft.com/office/drawing/2014/main" id="{76D57619-A266-DC4B-9E9C-501522F56B0F}"/>
                </a:ext>
              </a:extLst>
            </p:cNvPr>
            <p:cNvSpPr>
              <a:spLocks noChangeArrowheads="1"/>
            </p:cNvSpPr>
            <p:nvPr/>
          </p:nvSpPr>
          <p:spPr bwMode="auto">
            <a:xfrm>
              <a:off x="2910" y="3324"/>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50" name="AutoShape 58">
              <a:extLst>
                <a:ext uri="{FF2B5EF4-FFF2-40B4-BE49-F238E27FC236}">
                  <a16:creationId xmlns:a16="http://schemas.microsoft.com/office/drawing/2014/main" id="{30B9CFAE-8F6A-4F4E-93B7-E55C69AB1978}"/>
                </a:ext>
              </a:extLst>
            </p:cNvPr>
            <p:cNvSpPr>
              <a:spLocks noChangeArrowheads="1"/>
            </p:cNvSpPr>
            <p:nvPr/>
          </p:nvSpPr>
          <p:spPr bwMode="auto">
            <a:xfrm>
              <a:off x="2952" y="3618"/>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51" name="AutoShape 106">
              <a:extLst>
                <a:ext uri="{FF2B5EF4-FFF2-40B4-BE49-F238E27FC236}">
                  <a16:creationId xmlns:a16="http://schemas.microsoft.com/office/drawing/2014/main" id="{BF7008A8-7E09-CA49-82F0-93992F536C0F}"/>
                </a:ext>
              </a:extLst>
            </p:cNvPr>
            <p:cNvSpPr>
              <a:spLocks noChangeArrowheads="1"/>
            </p:cNvSpPr>
            <p:nvPr/>
          </p:nvSpPr>
          <p:spPr bwMode="auto">
            <a:xfrm>
              <a:off x="1584" y="2016"/>
              <a:ext cx="672" cy="672"/>
            </a:xfrm>
            <a:prstGeom prst="rightArrow">
              <a:avLst>
                <a:gd name="adj1" fmla="val 50000"/>
                <a:gd name="adj2" fmla="val 46431"/>
              </a:avLst>
            </a:prstGeom>
            <a:gradFill rotWithShape="0">
              <a:gsLst>
                <a:gs pos="0">
                  <a:srgbClr val="E5EFEF"/>
                </a:gs>
                <a:gs pos="50000">
                  <a:srgbClr val="2E507A"/>
                </a:gs>
                <a:gs pos="100000">
                  <a:srgbClr val="E5EFEF"/>
                </a:gs>
              </a:gsLst>
              <a:lin ang="5400000" scaled="1"/>
            </a:gra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2" name="Group 111">
            <a:extLst>
              <a:ext uri="{FF2B5EF4-FFF2-40B4-BE49-F238E27FC236}">
                <a16:creationId xmlns:a16="http://schemas.microsoft.com/office/drawing/2014/main" id="{2A5A814F-6CE4-184F-85FC-155B79C0BF74}"/>
              </a:ext>
            </a:extLst>
          </p:cNvPr>
          <p:cNvGrpSpPr>
            <a:grpSpLocks/>
          </p:cNvGrpSpPr>
          <p:nvPr/>
        </p:nvGrpSpPr>
        <p:grpSpPr bwMode="auto">
          <a:xfrm>
            <a:off x="7239001" y="1247776"/>
            <a:ext cx="3381375" cy="5038725"/>
            <a:chOff x="3600" y="930"/>
            <a:chExt cx="2130" cy="3174"/>
          </a:xfrm>
        </p:grpSpPr>
        <p:sp>
          <p:nvSpPr>
            <p:cNvPr id="53" name="Line 54">
              <a:extLst>
                <a:ext uri="{FF2B5EF4-FFF2-40B4-BE49-F238E27FC236}">
                  <a16:creationId xmlns:a16="http://schemas.microsoft.com/office/drawing/2014/main" id="{73749B9D-343A-C04F-AC68-16DB9006AB71}"/>
                </a:ext>
              </a:extLst>
            </p:cNvPr>
            <p:cNvSpPr>
              <a:spLocks noChangeShapeType="1"/>
            </p:cNvSpPr>
            <p:nvPr/>
          </p:nvSpPr>
          <p:spPr bwMode="auto">
            <a:xfrm>
              <a:off x="5166" y="3090"/>
              <a:ext cx="0" cy="1008"/>
            </a:xfrm>
            <a:prstGeom prst="line">
              <a:avLst/>
            </a:prstGeom>
            <a:noFill/>
            <a:ln w="76200">
              <a:solidFill>
                <a:srgbClr val="99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Freeform 37">
              <a:extLst>
                <a:ext uri="{FF2B5EF4-FFF2-40B4-BE49-F238E27FC236}">
                  <a16:creationId xmlns:a16="http://schemas.microsoft.com/office/drawing/2014/main" id="{7B834F31-B68F-EB44-8676-CF6AEE245219}"/>
                </a:ext>
              </a:extLst>
            </p:cNvPr>
            <p:cNvSpPr>
              <a:spLocks/>
            </p:cNvSpPr>
            <p:nvPr/>
          </p:nvSpPr>
          <p:spPr bwMode="auto">
            <a:xfrm>
              <a:off x="4412" y="930"/>
              <a:ext cx="289" cy="2178"/>
            </a:xfrm>
            <a:custGeom>
              <a:avLst/>
              <a:gdLst>
                <a:gd name="T0" fmla="*/ 36 w 289"/>
                <a:gd name="T1" fmla="*/ 0 h 2178"/>
                <a:gd name="T2" fmla="*/ 36 w 289"/>
                <a:gd name="T3" fmla="*/ 1152 h 2178"/>
                <a:gd name="T4" fmla="*/ 250 w 289"/>
                <a:gd name="T5" fmla="*/ 1824 h 2178"/>
                <a:gd name="T6" fmla="*/ 268 w 289"/>
                <a:gd name="T7" fmla="*/ 2178 h 21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9" h="2178">
                  <a:moveTo>
                    <a:pt x="36" y="0"/>
                  </a:moveTo>
                  <a:cubicBezTo>
                    <a:pt x="18" y="424"/>
                    <a:pt x="0" y="848"/>
                    <a:pt x="36" y="1152"/>
                  </a:cubicBezTo>
                  <a:cubicBezTo>
                    <a:pt x="71" y="1456"/>
                    <a:pt x="211" y="1653"/>
                    <a:pt x="250" y="1824"/>
                  </a:cubicBezTo>
                  <a:cubicBezTo>
                    <a:pt x="289" y="1995"/>
                    <a:pt x="264" y="2104"/>
                    <a:pt x="268" y="2178"/>
                  </a:cubicBezTo>
                </a:path>
              </a:pathLst>
            </a:custGeom>
            <a:noFill/>
            <a:ln w="76200">
              <a:solidFill>
                <a:srgbClr val="99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Freeform 38">
              <a:extLst>
                <a:ext uri="{FF2B5EF4-FFF2-40B4-BE49-F238E27FC236}">
                  <a16:creationId xmlns:a16="http://schemas.microsoft.com/office/drawing/2014/main" id="{E42ACF7B-9890-B54E-A8F2-CE17777A0392}"/>
                </a:ext>
              </a:extLst>
            </p:cNvPr>
            <p:cNvSpPr>
              <a:spLocks/>
            </p:cNvSpPr>
            <p:nvPr/>
          </p:nvSpPr>
          <p:spPr bwMode="auto">
            <a:xfrm flipH="1">
              <a:off x="4380" y="930"/>
              <a:ext cx="288" cy="3168"/>
            </a:xfrm>
            <a:custGeom>
              <a:avLst/>
              <a:gdLst>
                <a:gd name="T0" fmla="*/ 36 w 904"/>
                <a:gd name="T1" fmla="*/ 0 h 3168"/>
                <a:gd name="T2" fmla="*/ 36 w 904"/>
                <a:gd name="T3" fmla="*/ 1152 h 3168"/>
                <a:gd name="T4" fmla="*/ 250 w 904"/>
                <a:gd name="T5" fmla="*/ 1824 h 3168"/>
                <a:gd name="T6" fmla="*/ 265 w 904"/>
                <a:gd name="T7" fmla="*/ 3168 h 3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4" h="3168">
                  <a:moveTo>
                    <a:pt x="112" y="0"/>
                  </a:moveTo>
                  <a:cubicBezTo>
                    <a:pt x="56" y="424"/>
                    <a:pt x="0" y="848"/>
                    <a:pt x="112" y="1152"/>
                  </a:cubicBezTo>
                  <a:cubicBezTo>
                    <a:pt x="224" y="1456"/>
                    <a:pt x="664" y="1488"/>
                    <a:pt x="784" y="1824"/>
                  </a:cubicBezTo>
                  <a:cubicBezTo>
                    <a:pt x="904" y="2160"/>
                    <a:pt x="868" y="2664"/>
                    <a:pt x="832" y="3168"/>
                  </a:cubicBezTo>
                </a:path>
              </a:pathLst>
            </a:custGeom>
            <a:noFill/>
            <a:ln w="76200">
              <a:solidFill>
                <a:srgbClr val="99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AutoShape 39">
              <a:extLst>
                <a:ext uri="{FF2B5EF4-FFF2-40B4-BE49-F238E27FC236}">
                  <a16:creationId xmlns:a16="http://schemas.microsoft.com/office/drawing/2014/main" id="{5CAA7EF0-7DBB-9744-8793-78359058C074}"/>
                </a:ext>
              </a:extLst>
            </p:cNvPr>
            <p:cNvSpPr>
              <a:spLocks noChangeArrowheads="1"/>
            </p:cNvSpPr>
            <p:nvPr/>
          </p:nvSpPr>
          <p:spPr bwMode="auto">
            <a:xfrm>
              <a:off x="4572" y="1260"/>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AutoShape 42">
              <a:extLst>
                <a:ext uri="{FF2B5EF4-FFF2-40B4-BE49-F238E27FC236}">
                  <a16:creationId xmlns:a16="http://schemas.microsoft.com/office/drawing/2014/main" id="{06D0EE2B-07F5-964C-8D25-D008B052BA98}"/>
                </a:ext>
              </a:extLst>
            </p:cNvPr>
            <p:cNvSpPr>
              <a:spLocks noChangeArrowheads="1"/>
            </p:cNvSpPr>
            <p:nvPr/>
          </p:nvSpPr>
          <p:spPr bwMode="auto">
            <a:xfrm>
              <a:off x="4356" y="1266"/>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AutoShape 43">
              <a:extLst>
                <a:ext uri="{FF2B5EF4-FFF2-40B4-BE49-F238E27FC236}">
                  <a16:creationId xmlns:a16="http://schemas.microsoft.com/office/drawing/2014/main" id="{1494FC93-0E42-624B-81A5-0C8995A4E889}"/>
                </a:ext>
              </a:extLst>
            </p:cNvPr>
            <p:cNvSpPr>
              <a:spLocks noChangeArrowheads="1"/>
            </p:cNvSpPr>
            <p:nvPr/>
          </p:nvSpPr>
          <p:spPr bwMode="auto">
            <a:xfrm>
              <a:off x="4320" y="3336"/>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59" name="AutoShape 44">
              <a:extLst>
                <a:ext uri="{FF2B5EF4-FFF2-40B4-BE49-F238E27FC236}">
                  <a16:creationId xmlns:a16="http://schemas.microsoft.com/office/drawing/2014/main" id="{398B0994-958C-0D41-8178-9170893C94E4}"/>
                </a:ext>
              </a:extLst>
            </p:cNvPr>
            <p:cNvSpPr>
              <a:spLocks noChangeArrowheads="1"/>
            </p:cNvSpPr>
            <p:nvPr/>
          </p:nvSpPr>
          <p:spPr bwMode="auto">
            <a:xfrm>
              <a:off x="4326" y="3630"/>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Freeform 45">
              <a:extLst>
                <a:ext uri="{FF2B5EF4-FFF2-40B4-BE49-F238E27FC236}">
                  <a16:creationId xmlns:a16="http://schemas.microsoft.com/office/drawing/2014/main" id="{966B5604-6618-0D44-ABBA-D57626D8B6C3}"/>
                </a:ext>
              </a:extLst>
            </p:cNvPr>
            <p:cNvSpPr>
              <a:spLocks/>
            </p:cNvSpPr>
            <p:nvPr/>
          </p:nvSpPr>
          <p:spPr bwMode="auto">
            <a:xfrm>
              <a:off x="5192" y="930"/>
              <a:ext cx="288" cy="3168"/>
            </a:xfrm>
            <a:custGeom>
              <a:avLst/>
              <a:gdLst>
                <a:gd name="T0" fmla="*/ 36 w 904"/>
                <a:gd name="T1" fmla="*/ 0 h 3168"/>
                <a:gd name="T2" fmla="*/ 36 w 904"/>
                <a:gd name="T3" fmla="*/ 1152 h 3168"/>
                <a:gd name="T4" fmla="*/ 250 w 904"/>
                <a:gd name="T5" fmla="*/ 1824 h 3168"/>
                <a:gd name="T6" fmla="*/ 265 w 904"/>
                <a:gd name="T7" fmla="*/ 3168 h 3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4" h="3168">
                  <a:moveTo>
                    <a:pt x="112" y="0"/>
                  </a:moveTo>
                  <a:cubicBezTo>
                    <a:pt x="56" y="424"/>
                    <a:pt x="0" y="848"/>
                    <a:pt x="112" y="1152"/>
                  </a:cubicBezTo>
                  <a:cubicBezTo>
                    <a:pt x="224" y="1456"/>
                    <a:pt x="664" y="1488"/>
                    <a:pt x="784" y="1824"/>
                  </a:cubicBezTo>
                  <a:cubicBezTo>
                    <a:pt x="904" y="2160"/>
                    <a:pt x="868" y="2664"/>
                    <a:pt x="832" y="3168"/>
                  </a:cubicBezTo>
                </a:path>
              </a:pathLst>
            </a:custGeom>
            <a:noFill/>
            <a:ln w="7620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Freeform 46">
              <a:extLst>
                <a:ext uri="{FF2B5EF4-FFF2-40B4-BE49-F238E27FC236}">
                  <a16:creationId xmlns:a16="http://schemas.microsoft.com/office/drawing/2014/main" id="{79D99C09-E38B-0644-BDA6-DE6434DEBB44}"/>
                </a:ext>
              </a:extLst>
            </p:cNvPr>
            <p:cNvSpPr>
              <a:spLocks/>
            </p:cNvSpPr>
            <p:nvPr/>
          </p:nvSpPr>
          <p:spPr bwMode="auto">
            <a:xfrm>
              <a:off x="5157" y="930"/>
              <a:ext cx="291" cy="2166"/>
            </a:xfrm>
            <a:custGeom>
              <a:avLst/>
              <a:gdLst>
                <a:gd name="T0" fmla="*/ 255 w 291"/>
                <a:gd name="T1" fmla="*/ 0 h 2166"/>
                <a:gd name="T2" fmla="*/ 255 w 291"/>
                <a:gd name="T3" fmla="*/ 1152 h 2166"/>
                <a:gd name="T4" fmla="*/ 41 w 291"/>
                <a:gd name="T5" fmla="*/ 1824 h 2166"/>
                <a:gd name="T6" fmla="*/ 9 w 291"/>
                <a:gd name="T7" fmla="*/ 2166 h 21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1" h="2166">
                  <a:moveTo>
                    <a:pt x="255" y="0"/>
                  </a:moveTo>
                  <a:cubicBezTo>
                    <a:pt x="273" y="424"/>
                    <a:pt x="291" y="848"/>
                    <a:pt x="255" y="1152"/>
                  </a:cubicBezTo>
                  <a:cubicBezTo>
                    <a:pt x="220" y="1456"/>
                    <a:pt x="82" y="1655"/>
                    <a:pt x="41" y="1824"/>
                  </a:cubicBezTo>
                  <a:cubicBezTo>
                    <a:pt x="0" y="1993"/>
                    <a:pt x="16" y="2095"/>
                    <a:pt x="9" y="2166"/>
                  </a:cubicBezTo>
                </a:path>
              </a:pathLst>
            </a:custGeom>
            <a:noFill/>
            <a:ln w="7620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AutoShape 47">
              <a:extLst>
                <a:ext uri="{FF2B5EF4-FFF2-40B4-BE49-F238E27FC236}">
                  <a16:creationId xmlns:a16="http://schemas.microsoft.com/office/drawing/2014/main" id="{CB6F6FFB-5A60-0943-8EB8-4E1D2CA3487A}"/>
                </a:ext>
              </a:extLst>
            </p:cNvPr>
            <p:cNvSpPr>
              <a:spLocks noChangeArrowheads="1"/>
            </p:cNvSpPr>
            <p:nvPr/>
          </p:nvSpPr>
          <p:spPr bwMode="auto">
            <a:xfrm>
              <a:off x="5352" y="1260"/>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AutoShape 48">
              <a:extLst>
                <a:ext uri="{FF2B5EF4-FFF2-40B4-BE49-F238E27FC236}">
                  <a16:creationId xmlns:a16="http://schemas.microsoft.com/office/drawing/2014/main" id="{9FAB4245-4AF0-0644-AE84-43480B152314}"/>
                </a:ext>
              </a:extLst>
            </p:cNvPr>
            <p:cNvSpPr>
              <a:spLocks noChangeArrowheads="1"/>
            </p:cNvSpPr>
            <p:nvPr/>
          </p:nvSpPr>
          <p:spPr bwMode="auto">
            <a:xfrm>
              <a:off x="5388" y="3330"/>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64" name="AutoShape 49">
              <a:extLst>
                <a:ext uri="{FF2B5EF4-FFF2-40B4-BE49-F238E27FC236}">
                  <a16:creationId xmlns:a16="http://schemas.microsoft.com/office/drawing/2014/main" id="{75CA6F83-1848-0B47-9D86-43DBBB34D160}"/>
                </a:ext>
              </a:extLst>
            </p:cNvPr>
            <p:cNvSpPr>
              <a:spLocks noChangeArrowheads="1"/>
            </p:cNvSpPr>
            <p:nvPr/>
          </p:nvSpPr>
          <p:spPr bwMode="auto">
            <a:xfrm>
              <a:off x="5394" y="3624"/>
              <a:ext cx="144" cy="144"/>
            </a:xfrm>
            <a:prstGeom prst="diamond">
              <a:avLst/>
            </a:prstGeom>
            <a:gradFill rotWithShape="0">
              <a:gsLst>
                <a:gs pos="0">
                  <a:srgbClr val="FFFF00"/>
                </a:gs>
                <a:gs pos="50000">
                  <a:srgbClr val="8181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AutoShape 50">
              <a:extLst>
                <a:ext uri="{FF2B5EF4-FFF2-40B4-BE49-F238E27FC236}">
                  <a16:creationId xmlns:a16="http://schemas.microsoft.com/office/drawing/2014/main" id="{5E05A1AE-A006-E542-9D42-C1EA2540A3F7}"/>
                </a:ext>
              </a:extLst>
            </p:cNvPr>
            <p:cNvSpPr>
              <a:spLocks noChangeArrowheads="1"/>
            </p:cNvSpPr>
            <p:nvPr/>
          </p:nvSpPr>
          <p:spPr bwMode="auto">
            <a:xfrm>
              <a:off x="5136" y="1266"/>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AutoShape 51">
              <a:extLst>
                <a:ext uri="{FF2B5EF4-FFF2-40B4-BE49-F238E27FC236}">
                  <a16:creationId xmlns:a16="http://schemas.microsoft.com/office/drawing/2014/main" id="{455B9170-6B48-E146-B047-2C4587FDDC15}"/>
                </a:ext>
              </a:extLst>
            </p:cNvPr>
            <p:cNvSpPr>
              <a:spLocks noChangeArrowheads="1"/>
            </p:cNvSpPr>
            <p:nvPr/>
          </p:nvSpPr>
          <p:spPr bwMode="auto">
            <a:xfrm>
              <a:off x="5094" y="3336"/>
              <a:ext cx="144" cy="144"/>
            </a:xfrm>
            <a:prstGeom prst="diamond">
              <a:avLst/>
            </a:prstGeom>
            <a:gradFill rotWithShape="0">
              <a:gsLst>
                <a:gs pos="0">
                  <a:srgbClr val="FF3300"/>
                </a:gs>
                <a:gs pos="50000">
                  <a:srgbClr val="FF997F"/>
                </a:gs>
                <a:gs pos="100000">
                  <a:srgbClr val="FF33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67" name="AutoShape 52">
              <a:extLst>
                <a:ext uri="{FF2B5EF4-FFF2-40B4-BE49-F238E27FC236}">
                  <a16:creationId xmlns:a16="http://schemas.microsoft.com/office/drawing/2014/main" id="{2775BF3B-0C12-AB42-B5B0-9E5C0A521BF8}"/>
                </a:ext>
              </a:extLst>
            </p:cNvPr>
            <p:cNvSpPr>
              <a:spLocks noChangeArrowheads="1"/>
            </p:cNvSpPr>
            <p:nvPr/>
          </p:nvSpPr>
          <p:spPr bwMode="auto">
            <a:xfrm>
              <a:off x="5094" y="3630"/>
              <a:ext cx="144" cy="144"/>
            </a:xfrm>
            <a:prstGeom prst="diamond">
              <a:avLst/>
            </a:prstGeom>
            <a:gradFill rotWithShape="0">
              <a:gsLst>
                <a:gs pos="0">
                  <a:srgbClr val="FF0000"/>
                </a:gs>
                <a:gs pos="50000">
                  <a:srgbClr val="FF7F7F"/>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Line 53">
              <a:extLst>
                <a:ext uri="{FF2B5EF4-FFF2-40B4-BE49-F238E27FC236}">
                  <a16:creationId xmlns:a16="http://schemas.microsoft.com/office/drawing/2014/main" id="{06D08526-1F53-234C-8838-172C7CB2F2A9}"/>
                </a:ext>
              </a:extLst>
            </p:cNvPr>
            <p:cNvSpPr>
              <a:spLocks noChangeShapeType="1"/>
            </p:cNvSpPr>
            <p:nvPr/>
          </p:nvSpPr>
          <p:spPr bwMode="auto">
            <a:xfrm>
              <a:off x="4680" y="3096"/>
              <a:ext cx="0" cy="1008"/>
            </a:xfrm>
            <a:prstGeom prst="line">
              <a:avLst/>
            </a:prstGeom>
            <a:noFill/>
            <a:ln w="7620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 name="AutoShape 40">
              <a:extLst>
                <a:ext uri="{FF2B5EF4-FFF2-40B4-BE49-F238E27FC236}">
                  <a16:creationId xmlns:a16="http://schemas.microsoft.com/office/drawing/2014/main" id="{9F9E4D4D-E54A-064C-8BCE-3D003836AEC1}"/>
                </a:ext>
              </a:extLst>
            </p:cNvPr>
            <p:cNvSpPr>
              <a:spLocks noChangeArrowheads="1"/>
            </p:cNvSpPr>
            <p:nvPr/>
          </p:nvSpPr>
          <p:spPr bwMode="auto">
            <a:xfrm>
              <a:off x="4608" y="3330"/>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70" name="AutoShape 41">
              <a:extLst>
                <a:ext uri="{FF2B5EF4-FFF2-40B4-BE49-F238E27FC236}">
                  <a16:creationId xmlns:a16="http://schemas.microsoft.com/office/drawing/2014/main" id="{479D2A10-98BA-2742-88A8-85383E9518C8}"/>
                </a:ext>
              </a:extLst>
            </p:cNvPr>
            <p:cNvSpPr>
              <a:spLocks noChangeArrowheads="1"/>
            </p:cNvSpPr>
            <p:nvPr/>
          </p:nvSpPr>
          <p:spPr bwMode="auto">
            <a:xfrm>
              <a:off x="4608" y="3624"/>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Text Box 94">
              <a:extLst>
                <a:ext uri="{FF2B5EF4-FFF2-40B4-BE49-F238E27FC236}">
                  <a16:creationId xmlns:a16="http://schemas.microsoft.com/office/drawing/2014/main" id="{4BADDD6D-4AD1-9642-9987-689E148C775F}"/>
                </a:ext>
              </a:extLst>
            </p:cNvPr>
            <p:cNvSpPr txBox="1">
              <a:spLocks noChangeArrowheads="1"/>
            </p:cNvSpPr>
            <p:nvPr/>
          </p:nvSpPr>
          <p:spPr bwMode="auto">
            <a:xfrm>
              <a:off x="4170" y="120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72" name="Text Box 95">
              <a:extLst>
                <a:ext uri="{FF2B5EF4-FFF2-40B4-BE49-F238E27FC236}">
                  <a16:creationId xmlns:a16="http://schemas.microsoft.com/office/drawing/2014/main" id="{2C5D3094-B0F8-8245-B355-CDBF8B82DEBD}"/>
                </a:ext>
              </a:extLst>
            </p:cNvPr>
            <p:cNvSpPr txBox="1">
              <a:spLocks noChangeArrowheads="1"/>
            </p:cNvSpPr>
            <p:nvPr/>
          </p:nvSpPr>
          <p:spPr bwMode="auto">
            <a:xfrm>
              <a:off x="4128" y="3282"/>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73" name="Text Box 96">
              <a:extLst>
                <a:ext uri="{FF2B5EF4-FFF2-40B4-BE49-F238E27FC236}">
                  <a16:creationId xmlns:a16="http://schemas.microsoft.com/office/drawing/2014/main" id="{38C684F7-BA2B-914C-B445-76C80BB8ACFB}"/>
                </a:ext>
              </a:extLst>
            </p:cNvPr>
            <p:cNvSpPr txBox="1">
              <a:spLocks noChangeArrowheads="1"/>
            </p:cNvSpPr>
            <p:nvPr/>
          </p:nvSpPr>
          <p:spPr bwMode="auto">
            <a:xfrm>
              <a:off x="4140" y="357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74" name="Text Box 97">
              <a:extLst>
                <a:ext uri="{FF2B5EF4-FFF2-40B4-BE49-F238E27FC236}">
                  <a16:creationId xmlns:a16="http://schemas.microsoft.com/office/drawing/2014/main" id="{57B13DBB-9258-E947-A057-2ABE3F3CD076}"/>
                </a:ext>
              </a:extLst>
            </p:cNvPr>
            <p:cNvSpPr txBox="1">
              <a:spLocks noChangeArrowheads="1"/>
            </p:cNvSpPr>
            <p:nvPr/>
          </p:nvSpPr>
          <p:spPr bwMode="auto">
            <a:xfrm>
              <a:off x="4674" y="120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75" name="Text Box 98">
              <a:extLst>
                <a:ext uri="{FF2B5EF4-FFF2-40B4-BE49-F238E27FC236}">
                  <a16:creationId xmlns:a16="http://schemas.microsoft.com/office/drawing/2014/main" id="{A22AA538-F23B-0F4C-B497-350793B2F897}"/>
                </a:ext>
              </a:extLst>
            </p:cNvPr>
            <p:cNvSpPr txBox="1">
              <a:spLocks noChangeArrowheads="1"/>
            </p:cNvSpPr>
            <p:nvPr/>
          </p:nvSpPr>
          <p:spPr bwMode="auto">
            <a:xfrm>
              <a:off x="4716" y="3282"/>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76" name="Text Box 99">
              <a:extLst>
                <a:ext uri="{FF2B5EF4-FFF2-40B4-BE49-F238E27FC236}">
                  <a16:creationId xmlns:a16="http://schemas.microsoft.com/office/drawing/2014/main" id="{1E26E8EE-1EC9-2D42-96DF-FA86E1AF5615}"/>
                </a:ext>
              </a:extLst>
            </p:cNvPr>
            <p:cNvSpPr txBox="1">
              <a:spLocks noChangeArrowheads="1"/>
            </p:cNvSpPr>
            <p:nvPr/>
          </p:nvSpPr>
          <p:spPr bwMode="auto">
            <a:xfrm>
              <a:off x="4728" y="357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77" name="Text Box 100">
              <a:extLst>
                <a:ext uri="{FF2B5EF4-FFF2-40B4-BE49-F238E27FC236}">
                  <a16:creationId xmlns:a16="http://schemas.microsoft.com/office/drawing/2014/main" id="{F6A7C829-EC6D-F242-AEDB-9075638B101D}"/>
                </a:ext>
              </a:extLst>
            </p:cNvPr>
            <p:cNvSpPr txBox="1">
              <a:spLocks noChangeArrowheads="1"/>
            </p:cNvSpPr>
            <p:nvPr/>
          </p:nvSpPr>
          <p:spPr bwMode="auto">
            <a:xfrm>
              <a:off x="4950" y="120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78" name="Text Box 101">
              <a:extLst>
                <a:ext uri="{FF2B5EF4-FFF2-40B4-BE49-F238E27FC236}">
                  <a16:creationId xmlns:a16="http://schemas.microsoft.com/office/drawing/2014/main" id="{E72995C2-AF98-974C-A517-F7FD1A1007C3}"/>
                </a:ext>
              </a:extLst>
            </p:cNvPr>
            <p:cNvSpPr txBox="1">
              <a:spLocks noChangeArrowheads="1"/>
            </p:cNvSpPr>
            <p:nvPr/>
          </p:nvSpPr>
          <p:spPr bwMode="auto">
            <a:xfrm>
              <a:off x="4908" y="328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79" name="Text Box 102">
              <a:extLst>
                <a:ext uri="{FF2B5EF4-FFF2-40B4-BE49-F238E27FC236}">
                  <a16:creationId xmlns:a16="http://schemas.microsoft.com/office/drawing/2014/main" id="{F77C441E-F077-CF4D-8420-4420C26F21DC}"/>
                </a:ext>
              </a:extLst>
            </p:cNvPr>
            <p:cNvSpPr txBox="1">
              <a:spLocks noChangeArrowheads="1"/>
            </p:cNvSpPr>
            <p:nvPr/>
          </p:nvSpPr>
          <p:spPr bwMode="auto">
            <a:xfrm>
              <a:off x="4920" y="357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80" name="Text Box 103">
              <a:extLst>
                <a:ext uri="{FF2B5EF4-FFF2-40B4-BE49-F238E27FC236}">
                  <a16:creationId xmlns:a16="http://schemas.microsoft.com/office/drawing/2014/main" id="{0D79A680-C2C2-0A43-88B2-93EB68764D31}"/>
                </a:ext>
              </a:extLst>
            </p:cNvPr>
            <p:cNvSpPr txBox="1">
              <a:spLocks noChangeArrowheads="1"/>
            </p:cNvSpPr>
            <p:nvPr/>
          </p:nvSpPr>
          <p:spPr bwMode="auto">
            <a:xfrm>
              <a:off x="5436" y="120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81" name="Text Box 104">
              <a:extLst>
                <a:ext uri="{FF2B5EF4-FFF2-40B4-BE49-F238E27FC236}">
                  <a16:creationId xmlns:a16="http://schemas.microsoft.com/office/drawing/2014/main" id="{EC24F687-C1FB-8A4A-9DC9-A801103EF42E}"/>
                </a:ext>
              </a:extLst>
            </p:cNvPr>
            <p:cNvSpPr txBox="1">
              <a:spLocks noChangeArrowheads="1"/>
            </p:cNvSpPr>
            <p:nvPr/>
          </p:nvSpPr>
          <p:spPr bwMode="auto">
            <a:xfrm>
              <a:off x="5478" y="328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82" name="Text Box 105">
              <a:extLst>
                <a:ext uri="{FF2B5EF4-FFF2-40B4-BE49-F238E27FC236}">
                  <a16:creationId xmlns:a16="http://schemas.microsoft.com/office/drawing/2014/main" id="{DCAFA75C-135C-3F41-9EC7-30101DD9905C}"/>
                </a:ext>
              </a:extLst>
            </p:cNvPr>
            <p:cNvSpPr txBox="1">
              <a:spLocks noChangeArrowheads="1"/>
            </p:cNvSpPr>
            <p:nvPr/>
          </p:nvSpPr>
          <p:spPr bwMode="auto">
            <a:xfrm>
              <a:off x="5490" y="357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83" name="AutoShape 108">
              <a:extLst>
                <a:ext uri="{FF2B5EF4-FFF2-40B4-BE49-F238E27FC236}">
                  <a16:creationId xmlns:a16="http://schemas.microsoft.com/office/drawing/2014/main" id="{C8600B14-4186-8E4C-A5D1-690FCC691944}"/>
                </a:ext>
              </a:extLst>
            </p:cNvPr>
            <p:cNvSpPr>
              <a:spLocks noChangeArrowheads="1"/>
            </p:cNvSpPr>
            <p:nvPr/>
          </p:nvSpPr>
          <p:spPr bwMode="auto">
            <a:xfrm>
              <a:off x="3600" y="2016"/>
              <a:ext cx="672" cy="672"/>
            </a:xfrm>
            <a:prstGeom prst="rightArrow">
              <a:avLst>
                <a:gd name="adj1" fmla="val 50000"/>
                <a:gd name="adj2" fmla="val 46431"/>
              </a:avLst>
            </a:prstGeom>
            <a:gradFill rotWithShape="0">
              <a:gsLst>
                <a:gs pos="0">
                  <a:srgbClr val="E5EFEF"/>
                </a:gs>
                <a:gs pos="50000">
                  <a:srgbClr val="2E507A"/>
                </a:gs>
                <a:gs pos="100000">
                  <a:srgbClr val="E5EFEF"/>
                </a:gs>
              </a:gsLst>
              <a:lin ang="5400000" scaled="1"/>
            </a:gra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24346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83CBA-B77C-2E48-A5F8-EB3A299A58FB}"/>
              </a:ext>
            </a:extLst>
          </p:cNvPr>
          <p:cNvSpPr>
            <a:spLocks noGrp="1"/>
          </p:cNvSpPr>
          <p:nvPr>
            <p:ph type="title"/>
          </p:nvPr>
        </p:nvSpPr>
        <p:spPr/>
        <p:txBody>
          <a:bodyPr/>
          <a:lstStyle/>
          <a:p>
            <a:r>
              <a:rPr lang="en-US" dirty="0"/>
              <a:t>Genetic recombination and linkage</a:t>
            </a:r>
          </a:p>
        </p:txBody>
      </p:sp>
      <p:sp>
        <p:nvSpPr>
          <p:cNvPr id="4" name="Slide Number Placeholder 3">
            <a:extLst>
              <a:ext uri="{FF2B5EF4-FFF2-40B4-BE49-F238E27FC236}">
                <a16:creationId xmlns:a16="http://schemas.microsoft.com/office/drawing/2014/main" id="{95E7E9DC-2D0F-9744-8CA4-066C3D98C844}"/>
              </a:ext>
            </a:extLst>
          </p:cNvPr>
          <p:cNvSpPr>
            <a:spLocks noGrp="1"/>
          </p:cNvSpPr>
          <p:nvPr>
            <p:ph type="sldNum" sz="quarter" idx="12"/>
          </p:nvPr>
        </p:nvSpPr>
        <p:spPr/>
        <p:txBody>
          <a:bodyPr/>
          <a:lstStyle/>
          <a:p>
            <a:fld id="{F6F8042C-985E-034B-BB41-2A1F3109AE7A}" type="slidenum">
              <a:rPr lang="en-US" smtClean="0"/>
              <a:t>13</a:t>
            </a:fld>
            <a:endParaRPr lang="en-US"/>
          </a:p>
        </p:txBody>
      </p:sp>
      <p:sp>
        <p:nvSpPr>
          <p:cNvPr id="84" name="Line 24">
            <a:extLst>
              <a:ext uri="{FF2B5EF4-FFF2-40B4-BE49-F238E27FC236}">
                <a16:creationId xmlns:a16="http://schemas.microsoft.com/office/drawing/2014/main" id="{ED87DAFA-B1E4-7247-90D4-349A204C633F}"/>
              </a:ext>
            </a:extLst>
          </p:cNvPr>
          <p:cNvSpPr>
            <a:spLocks noChangeShapeType="1"/>
          </p:cNvSpPr>
          <p:nvPr/>
        </p:nvSpPr>
        <p:spPr bwMode="auto">
          <a:xfrm>
            <a:off x="3429000" y="1524000"/>
            <a:ext cx="0" cy="4953000"/>
          </a:xfrm>
          <a:prstGeom prst="line">
            <a:avLst/>
          </a:prstGeom>
          <a:noFill/>
          <a:ln w="76200">
            <a:solidFill>
              <a:srgbClr val="99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 name="Line 25">
            <a:extLst>
              <a:ext uri="{FF2B5EF4-FFF2-40B4-BE49-F238E27FC236}">
                <a16:creationId xmlns:a16="http://schemas.microsoft.com/office/drawing/2014/main" id="{1C087909-428F-7E47-AF2A-AE3640B1A53B}"/>
              </a:ext>
            </a:extLst>
          </p:cNvPr>
          <p:cNvSpPr>
            <a:spLocks noChangeShapeType="1"/>
          </p:cNvSpPr>
          <p:nvPr/>
        </p:nvSpPr>
        <p:spPr bwMode="auto">
          <a:xfrm>
            <a:off x="6943725" y="1524000"/>
            <a:ext cx="0" cy="4953000"/>
          </a:xfrm>
          <a:prstGeom prst="line">
            <a:avLst/>
          </a:prstGeom>
          <a:noFill/>
          <a:ln w="7620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 name="Line 26">
            <a:extLst>
              <a:ext uri="{FF2B5EF4-FFF2-40B4-BE49-F238E27FC236}">
                <a16:creationId xmlns:a16="http://schemas.microsoft.com/office/drawing/2014/main" id="{54A8BBD0-89BE-8B47-8CE1-73F69C942F4F}"/>
              </a:ext>
            </a:extLst>
          </p:cNvPr>
          <p:cNvSpPr>
            <a:spLocks noChangeShapeType="1"/>
          </p:cNvSpPr>
          <p:nvPr/>
        </p:nvSpPr>
        <p:spPr bwMode="auto">
          <a:xfrm>
            <a:off x="5143500" y="1524001"/>
            <a:ext cx="0" cy="3427413"/>
          </a:xfrm>
          <a:prstGeom prst="line">
            <a:avLst/>
          </a:prstGeom>
          <a:noFill/>
          <a:ln w="76200">
            <a:solidFill>
              <a:srgbClr val="99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27">
            <a:extLst>
              <a:ext uri="{FF2B5EF4-FFF2-40B4-BE49-F238E27FC236}">
                <a16:creationId xmlns:a16="http://schemas.microsoft.com/office/drawing/2014/main" id="{B790FE0F-95A3-A448-ADD6-0338499E4ACC}"/>
              </a:ext>
            </a:extLst>
          </p:cNvPr>
          <p:cNvSpPr>
            <a:spLocks noChangeShapeType="1"/>
          </p:cNvSpPr>
          <p:nvPr/>
        </p:nvSpPr>
        <p:spPr bwMode="auto">
          <a:xfrm>
            <a:off x="8686800" y="1524001"/>
            <a:ext cx="0" cy="3427413"/>
          </a:xfrm>
          <a:prstGeom prst="line">
            <a:avLst/>
          </a:prstGeom>
          <a:noFill/>
          <a:ln w="7620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28">
            <a:extLst>
              <a:ext uri="{FF2B5EF4-FFF2-40B4-BE49-F238E27FC236}">
                <a16:creationId xmlns:a16="http://schemas.microsoft.com/office/drawing/2014/main" id="{48A44D18-3F2D-D84C-B632-F4798D3E3453}"/>
              </a:ext>
            </a:extLst>
          </p:cNvPr>
          <p:cNvSpPr>
            <a:spLocks noChangeShapeType="1"/>
          </p:cNvSpPr>
          <p:nvPr/>
        </p:nvSpPr>
        <p:spPr bwMode="auto">
          <a:xfrm>
            <a:off x="5143500" y="4724400"/>
            <a:ext cx="0" cy="1752600"/>
          </a:xfrm>
          <a:prstGeom prst="line">
            <a:avLst/>
          </a:prstGeom>
          <a:noFill/>
          <a:ln w="7620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29">
            <a:extLst>
              <a:ext uri="{FF2B5EF4-FFF2-40B4-BE49-F238E27FC236}">
                <a16:creationId xmlns:a16="http://schemas.microsoft.com/office/drawing/2014/main" id="{EE081542-DF32-D944-AD66-3D8BE2CF519E}"/>
              </a:ext>
            </a:extLst>
          </p:cNvPr>
          <p:cNvSpPr>
            <a:spLocks noChangeShapeType="1"/>
          </p:cNvSpPr>
          <p:nvPr/>
        </p:nvSpPr>
        <p:spPr bwMode="auto">
          <a:xfrm>
            <a:off x="8686800" y="4714875"/>
            <a:ext cx="0" cy="1752600"/>
          </a:xfrm>
          <a:prstGeom prst="line">
            <a:avLst/>
          </a:prstGeom>
          <a:noFill/>
          <a:ln w="76200">
            <a:solidFill>
              <a:srgbClr val="99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AutoShape 5">
            <a:extLst>
              <a:ext uri="{FF2B5EF4-FFF2-40B4-BE49-F238E27FC236}">
                <a16:creationId xmlns:a16="http://schemas.microsoft.com/office/drawing/2014/main" id="{86A8928D-B38C-3040-ABD7-18C637286B7F}"/>
              </a:ext>
            </a:extLst>
          </p:cNvPr>
          <p:cNvSpPr>
            <a:spLocks noChangeArrowheads="1"/>
          </p:cNvSpPr>
          <p:nvPr/>
        </p:nvSpPr>
        <p:spPr bwMode="auto">
          <a:xfrm>
            <a:off x="3314700" y="2076450"/>
            <a:ext cx="228600" cy="228600"/>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 name="AutoShape 6">
            <a:extLst>
              <a:ext uri="{FF2B5EF4-FFF2-40B4-BE49-F238E27FC236}">
                <a16:creationId xmlns:a16="http://schemas.microsoft.com/office/drawing/2014/main" id="{7B8C870D-59BD-974C-A0C2-2121A3A36110}"/>
              </a:ext>
            </a:extLst>
          </p:cNvPr>
          <p:cNvSpPr>
            <a:spLocks noChangeArrowheads="1"/>
          </p:cNvSpPr>
          <p:nvPr/>
        </p:nvSpPr>
        <p:spPr bwMode="auto">
          <a:xfrm>
            <a:off x="3314700" y="5362575"/>
            <a:ext cx="228600" cy="228600"/>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92" name="AutoShape 7">
            <a:extLst>
              <a:ext uri="{FF2B5EF4-FFF2-40B4-BE49-F238E27FC236}">
                <a16:creationId xmlns:a16="http://schemas.microsoft.com/office/drawing/2014/main" id="{19C1F2C1-1972-744A-8AE0-D5209D98EA45}"/>
              </a:ext>
            </a:extLst>
          </p:cNvPr>
          <p:cNvSpPr>
            <a:spLocks noChangeArrowheads="1"/>
          </p:cNvSpPr>
          <p:nvPr/>
        </p:nvSpPr>
        <p:spPr bwMode="auto">
          <a:xfrm>
            <a:off x="3314700" y="5829300"/>
            <a:ext cx="228600" cy="228600"/>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 name="AutoShape 30">
            <a:extLst>
              <a:ext uri="{FF2B5EF4-FFF2-40B4-BE49-F238E27FC236}">
                <a16:creationId xmlns:a16="http://schemas.microsoft.com/office/drawing/2014/main" id="{F23EC228-463A-3C40-88A8-2454A01EA837}"/>
              </a:ext>
            </a:extLst>
          </p:cNvPr>
          <p:cNvSpPr>
            <a:spLocks noChangeArrowheads="1"/>
          </p:cNvSpPr>
          <p:nvPr/>
        </p:nvSpPr>
        <p:spPr bwMode="auto">
          <a:xfrm>
            <a:off x="6829425" y="2076450"/>
            <a:ext cx="228600" cy="228600"/>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 name="AutoShape 31">
            <a:extLst>
              <a:ext uri="{FF2B5EF4-FFF2-40B4-BE49-F238E27FC236}">
                <a16:creationId xmlns:a16="http://schemas.microsoft.com/office/drawing/2014/main" id="{77B1B1AD-5F1F-3246-9732-E98EE7D1ECB0}"/>
              </a:ext>
            </a:extLst>
          </p:cNvPr>
          <p:cNvSpPr>
            <a:spLocks noChangeArrowheads="1"/>
          </p:cNvSpPr>
          <p:nvPr/>
        </p:nvSpPr>
        <p:spPr bwMode="auto">
          <a:xfrm>
            <a:off x="6829425" y="5362575"/>
            <a:ext cx="228600" cy="228600"/>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95" name="AutoShape 32">
            <a:extLst>
              <a:ext uri="{FF2B5EF4-FFF2-40B4-BE49-F238E27FC236}">
                <a16:creationId xmlns:a16="http://schemas.microsoft.com/office/drawing/2014/main" id="{BA7331FC-537E-C14F-81BB-4C8E98A2C3C5}"/>
              </a:ext>
            </a:extLst>
          </p:cNvPr>
          <p:cNvSpPr>
            <a:spLocks noChangeArrowheads="1"/>
          </p:cNvSpPr>
          <p:nvPr/>
        </p:nvSpPr>
        <p:spPr bwMode="auto">
          <a:xfrm>
            <a:off x="6829425" y="5829300"/>
            <a:ext cx="228600" cy="228600"/>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 name="AutoShape 33">
            <a:extLst>
              <a:ext uri="{FF2B5EF4-FFF2-40B4-BE49-F238E27FC236}">
                <a16:creationId xmlns:a16="http://schemas.microsoft.com/office/drawing/2014/main" id="{C3F01C55-78EE-E54D-ADE0-78D42EF61229}"/>
              </a:ext>
            </a:extLst>
          </p:cNvPr>
          <p:cNvSpPr>
            <a:spLocks noChangeArrowheads="1"/>
          </p:cNvSpPr>
          <p:nvPr/>
        </p:nvSpPr>
        <p:spPr bwMode="auto">
          <a:xfrm>
            <a:off x="5029200" y="2085975"/>
            <a:ext cx="228600" cy="228600"/>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AutoShape 34">
            <a:extLst>
              <a:ext uri="{FF2B5EF4-FFF2-40B4-BE49-F238E27FC236}">
                <a16:creationId xmlns:a16="http://schemas.microsoft.com/office/drawing/2014/main" id="{D16C4987-E465-A149-AAA3-80540987B36B}"/>
              </a:ext>
            </a:extLst>
          </p:cNvPr>
          <p:cNvSpPr>
            <a:spLocks noChangeArrowheads="1"/>
          </p:cNvSpPr>
          <p:nvPr/>
        </p:nvSpPr>
        <p:spPr bwMode="auto">
          <a:xfrm>
            <a:off x="5029200" y="5372100"/>
            <a:ext cx="228600" cy="228600"/>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98" name="AutoShape 35">
            <a:extLst>
              <a:ext uri="{FF2B5EF4-FFF2-40B4-BE49-F238E27FC236}">
                <a16:creationId xmlns:a16="http://schemas.microsoft.com/office/drawing/2014/main" id="{1ACA5326-7900-CF47-B782-E9C0687FF772}"/>
              </a:ext>
            </a:extLst>
          </p:cNvPr>
          <p:cNvSpPr>
            <a:spLocks noChangeArrowheads="1"/>
          </p:cNvSpPr>
          <p:nvPr/>
        </p:nvSpPr>
        <p:spPr bwMode="auto">
          <a:xfrm>
            <a:off x="5029200" y="5838825"/>
            <a:ext cx="228600" cy="228600"/>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AutoShape 36">
            <a:extLst>
              <a:ext uri="{FF2B5EF4-FFF2-40B4-BE49-F238E27FC236}">
                <a16:creationId xmlns:a16="http://schemas.microsoft.com/office/drawing/2014/main" id="{E14FCC18-5E66-B64B-9063-C3583E974F44}"/>
              </a:ext>
            </a:extLst>
          </p:cNvPr>
          <p:cNvSpPr>
            <a:spLocks noChangeArrowheads="1"/>
          </p:cNvSpPr>
          <p:nvPr/>
        </p:nvSpPr>
        <p:spPr bwMode="auto">
          <a:xfrm>
            <a:off x="8572500" y="2085975"/>
            <a:ext cx="228600" cy="228600"/>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AutoShape 37">
            <a:extLst>
              <a:ext uri="{FF2B5EF4-FFF2-40B4-BE49-F238E27FC236}">
                <a16:creationId xmlns:a16="http://schemas.microsoft.com/office/drawing/2014/main" id="{698FD082-CAAB-5B41-A284-27571403C20A}"/>
              </a:ext>
            </a:extLst>
          </p:cNvPr>
          <p:cNvSpPr>
            <a:spLocks noChangeArrowheads="1"/>
          </p:cNvSpPr>
          <p:nvPr/>
        </p:nvSpPr>
        <p:spPr bwMode="auto">
          <a:xfrm>
            <a:off x="8572500" y="5372100"/>
            <a:ext cx="228600" cy="228600"/>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101" name="AutoShape 38">
            <a:extLst>
              <a:ext uri="{FF2B5EF4-FFF2-40B4-BE49-F238E27FC236}">
                <a16:creationId xmlns:a16="http://schemas.microsoft.com/office/drawing/2014/main" id="{566C7057-F817-3040-8872-E66892DCAACC}"/>
              </a:ext>
            </a:extLst>
          </p:cNvPr>
          <p:cNvSpPr>
            <a:spLocks noChangeArrowheads="1"/>
          </p:cNvSpPr>
          <p:nvPr/>
        </p:nvSpPr>
        <p:spPr bwMode="auto">
          <a:xfrm>
            <a:off x="8572500" y="5838825"/>
            <a:ext cx="228600" cy="228600"/>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 name="Text Box 67">
            <a:extLst>
              <a:ext uri="{FF2B5EF4-FFF2-40B4-BE49-F238E27FC236}">
                <a16:creationId xmlns:a16="http://schemas.microsoft.com/office/drawing/2014/main" id="{DBD10804-A454-F343-BEFB-56132E721900}"/>
              </a:ext>
            </a:extLst>
          </p:cNvPr>
          <p:cNvSpPr txBox="1">
            <a:spLocks noChangeArrowheads="1"/>
          </p:cNvSpPr>
          <p:nvPr/>
        </p:nvSpPr>
        <p:spPr bwMode="auto">
          <a:xfrm>
            <a:off x="7000875" y="1993901"/>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103" name="Text Box 68">
            <a:extLst>
              <a:ext uri="{FF2B5EF4-FFF2-40B4-BE49-F238E27FC236}">
                <a16:creationId xmlns:a16="http://schemas.microsoft.com/office/drawing/2014/main" id="{78B7D5D0-D21A-A84C-A9DE-EDCEB571876B}"/>
              </a:ext>
            </a:extLst>
          </p:cNvPr>
          <p:cNvSpPr txBox="1">
            <a:spLocks noChangeArrowheads="1"/>
          </p:cNvSpPr>
          <p:nvPr/>
        </p:nvSpPr>
        <p:spPr bwMode="auto">
          <a:xfrm>
            <a:off x="7000875" y="5289551"/>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104" name="Text Box 69">
            <a:extLst>
              <a:ext uri="{FF2B5EF4-FFF2-40B4-BE49-F238E27FC236}">
                <a16:creationId xmlns:a16="http://schemas.microsoft.com/office/drawing/2014/main" id="{08C757EA-281B-BA4F-9DA0-E45FFFBA0FC8}"/>
              </a:ext>
            </a:extLst>
          </p:cNvPr>
          <p:cNvSpPr txBox="1">
            <a:spLocks noChangeArrowheads="1"/>
          </p:cNvSpPr>
          <p:nvPr/>
        </p:nvSpPr>
        <p:spPr bwMode="auto">
          <a:xfrm>
            <a:off x="7019925" y="5756276"/>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105" name="Text Box 71">
            <a:extLst>
              <a:ext uri="{FF2B5EF4-FFF2-40B4-BE49-F238E27FC236}">
                <a16:creationId xmlns:a16="http://schemas.microsoft.com/office/drawing/2014/main" id="{91CEA167-A466-AE4B-B01A-652C24B42BEF}"/>
              </a:ext>
            </a:extLst>
          </p:cNvPr>
          <p:cNvSpPr txBox="1">
            <a:spLocks noChangeArrowheads="1"/>
          </p:cNvSpPr>
          <p:nvPr/>
        </p:nvSpPr>
        <p:spPr bwMode="auto">
          <a:xfrm>
            <a:off x="8743950" y="1990726"/>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106" name="Text Box 72">
            <a:extLst>
              <a:ext uri="{FF2B5EF4-FFF2-40B4-BE49-F238E27FC236}">
                <a16:creationId xmlns:a16="http://schemas.microsoft.com/office/drawing/2014/main" id="{2A105209-3FEF-9F46-ACBD-FB3118F69489}"/>
              </a:ext>
            </a:extLst>
          </p:cNvPr>
          <p:cNvSpPr txBox="1">
            <a:spLocks noChangeArrowheads="1"/>
          </p:cNvSpPr>
          <p:nvPr/>
        </p:nvSpPr>
        <p:spPr bwMode="auto">
          <a:xfrm>
            <a:off x="8743950" y="5286376"/>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107" name="Text Box 73">
            <a:extLst>
              <a:ext uri="{FF2B5EF4-FFF2-40B4-BE49-F238E27FC236}">
                <a16:creationId xmlns:a16="http://schemas.microsoft.com/office/drawing/2014/main" id="{CC4B9F59-D80C-DB46-8963-B02BF96F551C}"/>
              </a:ext>
            </a:extLst>
          </p:cNvPr>
          <p:cNvSpPr txBox="1">
            <a:spLocks noChangeArrowheads="1"/>
          </p:cNvSpPr>
          <p:nvPr/>
        </p:nvSpPr>
        <p:spPr bwMode="auto">
          <a:xfrm>
            <a:off x="8763000" y="5753101"/>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108" name="Text Box 74">
            <a:extLst>
              <a:ext uri="{FF2B5EF4-FFF2-40B4-BE49-F238E27FC236}">
                <a16:creationId xmlns:a16="http://schemas.microsoft.com/office/drawing/2014/main" id="{3A4845DE-F906-4142-90EC-C97AF7746BFB}"/>
              </a:ext>
            </a:extLst>
          </p:cNvPr>
          <p:cNvSpPr txBox="1">
            <a:spLocks noChangeArrowheads="1"/>
          </p:cNvSpPr>
          <p:nvPr/>
        </p:nvSpPr>
        <p:spPr bwMode="auto">
          <a:xfrm>
            <a:off x="5181600" y="1990726"/>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109" name="Text Box 75">
            <a:extLst>
              <a:ext uri="{FF2B5EF4-FFF2-40B4-BE49-F238E27FC236}">
                <a16:creationId xmlns:a16="http://schemas.microsoft.com/office/drawing/2014/main" id="{A632217A-5698-6546-9DB3-966D6368B4ED}"/>
              </a:ext>
            </a:extLst>
          </p:cNvPr>
          <p:cNvSpPr txBox="1">
            <a:spLocks noChangeArrowheads="1"/>
          </p:cNvSpPr>
          <p:nvPr/>
        </p:nvSpPr>
        <p:spPr bwMode="auto">
          <a:xfrm>
            <a:off x="5181600" y="5286376"/>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110" name="Text Box 76">
            <a:extLst>
              <a:ext uri="{FF2B5EF4-FFF2-40B4-BE49-F238E27FC236}">
                <a16:creationId xmlns:a16="http://schemas.microsoft.com/office/drawing/2014/main" id="{CECCE105-ACA6-E24C-8607-B80DCAA4984D}"/>
              </a:ext>
            </a:extLst>
          </p:cNvPr>
          <p:cNvSpPr txBox="1">
            <a:spLocks noChangeArrowheads="1"/>
          </p:cNvSpPr>
          <p:nvPr/>
        </p:nvSpPr>
        <p:spPr bwMode="auto">
          <a:xfrm>
            <a:off x="5200650" y="5753101"/>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111" name="Text Box 77">
            <a:extLst>
              <a:ext uri="{FF2B5EF4-FFF2-40B4-BE49-F238E27FC236}">
                <a16:creationId xmlns:a16="http://schemas.microsoft.com/office/drawing/2014/main" id="{E7F9BBDF-096F-054E-8ECA-1A319CBADB02}"/>
              </a:ext>
            </a:extLst>
          </p:cNvPr>
          <p:cNvSpPr txBox="1">
            <a:spLocks noChangeArrowheads="1"/>
          </p:cNvSpPr>
          <p:nvPr/>
        </p:nvSpPr>
        <p:spPr bwMode="auto">
          <a:xfrm>
            <a:off x="3486150" y="1990726"/>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112" name="Text Box 78">
            <a:extLst>
              <a:ext uri="{FF2B5EF4-FFF2-40B4-BE49-F238E27FC236}">
                <a16:creationId xmlns:a16="http://schemas.microsoft.com/office/drawing/2014/main" id="{1AF943DD-112B-2E46-8C31-D515925EA596}"/>
              </a:ext>
            </a:extLst>
          </p:cNvPr>
          <p:cNvSpPr txBox="1">
            <a:spLocks noChangeArrowheads="1"/>
          </p:cNvSpPr>
          <p:nvPr/>
        </p:nvSpPr>
        <p:spPr bwMode="auto">
          <a:xfrm>
            <a:off x="3486150" y="5286376"/>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113" name="Text Box 79">
            <a:extLst>
              <a:ext uri="{FF2B5EF4-FFF2-40B4-BE49-F238E27FC236}">
                <a16:creationId xmlns:a16="http://schemas.microsoft.com/office/drawing/2014/main" id="{D78D0D40-61F4-7349-A033-5260D9686480}"/>
              </a:ext>
            </a:extLst>
          </p:cNvPr>
          <p:cNvSpPr txBox="1">
            <a:spLocks noChangeArrowheads="1"/>
          </p:cNvSpPr>
          <p:nvPr/>
        </p:nvSpPr>
        <p:spPr bwMode="auto">
          <a:xfrm>
            <a:off x="3505200" y="5753101"/>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grpSp>
        <p:nvGrpSpPr>
          <p:cNvPr id="114" name="Group 89">
            <a:extLst>
              <a:ext uri="{FF2B5EF4-FFF2-40B4-BE49-F238E27FC236}">
                <a16:creationId xmlns:a16="http://schemas.microsoft.com/office/drawing/2014/main" id="{BC1F27A7-4690-7747-B643-CBAE59BCA099}"/>
              </a:ext>
            </a:extLst>
          </p:cNvPr>
          <p:cNvGrpSpPr>
            <a:grpSpLocks/>
          </p:cNvGrpSpPr>
          <p:nvPr/>
        </p:nvGrpSpPr>
        <p:grpSpPr bwMode="auto">
          <a:xfrm>
            <a:off x="2314576" y="2667000"/>
            <a:ext cx="5724525" cy="400050"/>
            <a:chOff x="498" y="1824"/>
            <a:chExt cx="3606" cy="252"/>
          </a:xfrm>
        </p:grpSpPr>
        <p:sp>
          <p:nvSpPr>
            <p:cNvPr id="115" name="Text Box 81">
              <a:extLst>
                <a:ext uri="{FF2B5EF4-FFF2-40B4-BE49-F238E27FC236}">
                  <a16:creationId xmlns:a16="http://schemas.microsoft.com/office/drawing/2014/main" id="{FEC6F051-BFC4-764E-905F-E7E96223172B}"/>
                </a:ext>
              </a:extLst>
            </p:cNvPr>
            <p:cNvSpPr txBox="1">
              <a:spLocks noChangeArrowheads="1"/>
            </p:cNvSpPr>
            <p:nvPr/>
          </p:nvSpPr>
          <p:spPr bwMode="auto">
            <a:xfrm>
              <a:off x="498" y="1824"/>
              <a:ext cx="1392" cy="252"/>
            </a:xfrm>
            <a:prstGeom prst="rect">
              <a:avLst/>
            </a:prstGeom>
            <a:gradFill rotWithShape="0">
              <a:gsLst>
                <a:gs pos="0">
                  <a:srgbClr val="000000"/>
                </a:gs>
                <a:gs pos="50000">
                  <a:srgbClr val="2E507A"/>
                </a:gs>
                <a:gs pos="100000">
                  <a:srgbClr val="000000"/>
                </a:gs>
              </a:gsLst>
              <a:lin ang="5400000" scaled="1"/>
            </a:gradFill>
            <a:ln w="254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dirty="0">
                  <a:latin typeface="Calibri" panose="020F0502020204030204" pitchFamily="34" charset="0"/>
                  <a:cs typeface="Calibri" panose="020F0502020204030204" pitchFamily="34" charset="0"/>
                </a:rPr>
                <a:t>Non-recombinants</a:t>
              </a:r>
            </a:p>
          </p:txBody>
        </p:sp>
        <p:sp>
          <p:nvSpPr>
            <p:cNvPr id="116" name="Text Box 85">
              <a:extLst>
                <a:ext uri="{FF2B5EF4-FFF2-40B4-BE49-F238E27FC236}">
                  <a16:creationId xmlns:a16="http://schemas.microsoft.com/office/drawing/2014/main" id="{4CAFEE23-B185-9C4F-8066-307C28D724E0}"/>
                </a:ext>
              </a:extLst>
            </p:cNvPr>
            <p:cNvSpPr txBox="1">
              <a:spLocks noChangeArrowheads="1"/>
            </p:cNvSpPr>
            <p:nvPr/>
          </p:nvSpPr>
          <p:spPr bwMode="auto">
            <a:xfrm>
              <a:off x="2712" y="1824"/>
              <a:ext cx="1392" cy="252"/>
            </a:xfrm>
            <a:prstGeom prst="rect">
              <a:avLst/>
            </a:prstGeom>
            <a:gradFill rotWithShape="0">
              <a:gsLst>
                <a:gs pos="0">
                  <a:srgbClr val="000000"/>
                </a:gs>
                <a:gs pos="50000">
                  <a:srgbClr val="2E507A"/>
                </a:gs>
                <a:gs pos="100000">
                  <a:srgbClr val="000000"/>
                </a:gs>
              </a:gsLst>
              <a:lin ang="5400000" scaled="1"/>
            </a:gradFill>
            <a:ln w="254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latin typeface="Calibri" panose="020F0502020204030204" pitchFamily="34" charset="0"/>
                  <a:cs typeface="Calibri" panose="020F0502020204030204" pitchFamily="34" charset="0"/>
                </a:rPr>
                <a:t>Non-recombinants</a:t>
              </a:r>
            </a:p>
          </p:txBody>
        </p:sp>
      </p:grpSp>
      <p:grpSp>
        <p:nvGrpSpPr>
          <p:cNvPr id="117" name="Group 90">
            <a:extLst>
              <a:ext uri="{FF2B5EF4-FFF2-40B4-BE49-F238E27FC236}">
                <a16:creationId xmlns:a16="http://schemas.microsoft.com/office/drawing/2014/main" id="{CF743C23-F2DE-D548-8762-8476EACE2562}"/>
              </a:ext>
            </a:extLst>
          </p:cNvPr>
          <p:cNvGrpSpPr>
            <a:grpSpLocks/>
          </p:cNvGrpSpPr>
          <p:nvPr/>
        </p:nvGrpSpPr>
        <p:grpSpPr bwMode="auto">
          <a:xfrm>
            <a:off x="4343400" y="3692525"/>
            <a:ext cx="5359401" cy="400050"/>
            <a:chOff x="1809" y="2470"/>
            <a:chExt cx="3376" cy="252"/>
          </a:xfrm>
        </p:grpSpPr>
        <p:sp>
          <p:nvSpPr>
            <p:cNvPr id="118" name="Text Box 86">
              <a:extLst>
                <a:ext uri="{FF2B5EF4-FFF2-40B4-BE49-F238E27FC236}">
                  <a16:creationId xmlns:a16="http://schemas.microsoft.com/office/drawing/2014/main" id="{4D431CE0-A09D-AC4C-BE8F-6273BA22CBFE}"/>
                </a:ext>
              </a:extLst>
            </p:cNvPr>
            <p:cNvSpPr txBox="1">
              <a:spLocks noChangeArrowheads="1"/>
            </p:cNvSpPr>
            <p:nvPr/>
          </p:nvSpPr>
          <p:spPr bwMode="auto">
            <a:xfrm>
              <a:off x="1809" y="2470"/>
              <a:ext cx="1104" cy="252"/>
            </a:xfrm>
            <a:prstGeom prst="rect">
              <a:avLst/>
            </a:prstGeom>
            <a:gradFill rotWithShape="0">
              <a:gsLst>
                <a:gs pos="0">
                  <a:srgbClr val="000000"/>
                </a:gs>
                <a:gs pos="50000">
                  <a:srgbClr val="2E507A"/>
                </a:gs>
                <a:gs pos="100000">
                  <a:srgbClr val="000000"/>
                </a:gs>
              </a:gsLst>
              <a:lin ang="5400000" scaled="1"/>
            </a:gradFill>
            <a:ln w="254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dirty="0">
                  <a:latin typeface="Calibri" panose="020F0502020204030204" pitchFamily="34" charset="0"/>
                  <a:cs typeface="Calibri" panose="020F0502020204030204" pitchFamily="34" charset="0"/>
                </a:rPr>
                <a:t>Recombinants</a:t>
              </a:r>
            </a:p>
          </p:txBody>
        </p:sp>
        <p:sp>
          <p:nvSpPr>
            <p:cNvPr id="119" name="Text Box 88">
              <a:extLst>
                <a:ext uri="{FF2B5EF4-FFF2-40B4-BE49-F238E27FC236}">
                  <a16:creationId xmlns:a16="http://schemas.microsoft.com/office/drawing/2014/main" id="{99B3F054-04E7-B840-8272-90D00FA7494E}"/>
                </a:ext>
              </a:extLst>
            </p:cNvPr>
            <p:cNvSpPr txBox="1">
              <a:spLocks noChangeArrowheads="1"/>
            </p:cNvSpPr>
            <p:nvPr/>
          </p:nvSpPr>
          <p:spPr bwMode="auto">
            <a:xfrm>
              <a:off x="4041" y="2470"/>
              <a:ext cx="1144" cy="252"/>
            </a:xfrm>
            <a:prstGeom prst="rect">
              <a:avLst/>
            </a:prstGeom>
            <a:gradFill rotWithShape="0">
              <a:gsLst>
                <a:gs pos="0">
                  <a:srgbClr val="000000"/>
                </a:gs>
                <a:gs pos="50000">
                  <a:srgbClr val="2E507A"/>
                </a:gs>
                <a:gs pos="100000">
                  <a:srgbClr val="000000"/>
                </a:gs>
              </a:gsLst>
              <a:lin ang="5400000" scaled="1"/>
            </a:gradFill>
            <a:ln w="254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dirty="0">
                  <a:latin typeface="Calibri" panose="020F0502020204030204" pitchFamily="34" charset="0"/>
                  <a:cs typeface="Calibri" panose="020F0502020204030204" pitchFamily="34" charset="0"/>
                </a:rPr>
                <a:t>Recombinants</a:t>
              </a:r>
            </a:p>
          </p:txBody>
        </p:sp>
      </p:grpSp>
    </p:spTree>
    <p:extLst>
      <p:ext uri="{BB962C8B-B14F-4D97-AF65-F5344CB8AC3E}">
        <p14:creationId xmlns:p14="http://schemas.microsoft.com/office/powerpoint/2010/main" val="3465719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4AEEEC-7E13-9B4A-99E5-C37BE6051F70}"/>
              </a:ext>
            </a:extLst>
          </p:cNvPr>
          <p:cNvPicPr>
            <a:picLocks noChangeAspect="1"/>
          </p:cNvPicPr>
          <p:nvPr/>
        </p:nvPicPr>
        <p:blipFill>
          <a:blip r:embed="rId2"/>
          <a:stretch>
            <a:fillRect/>
          </a:stretch>
        </p:blipFill>
        <p:spPr>
          <a:xfrm>
            <a:off x="7539614" y="2150859"/>
            <a:ext cx="4423786" cy="3429000"/>
          </a:xfrm>
          <a:prstGeom prst="rect">
            <a:avLst/>
          </a:prstGeom>
        </p:spPr>
      </p:pic>
      <p:sp>
        <p:nvSpPr>
          <p:cNvPr id="2" name="Title 1">
            <a:extLst>
              <a:ext uri="{FF2B5EF4-FFF2-40B4-BE49-F238E27FC236}">
                <a16:creationId xmlns:a16="http://schemas.microsoft.com/office/drawing/2014/main" id="{557D3BE3-9D0E-9249-85F7-E225B1AF0B78}"/>
              </a:ext>
            </a:extLst>
          </p:cNvPr>
          <p:cNvSpPr>
            <a:spLocks noGrp="1"/>
          </p:cNvSpPr>
          <p:nvPr>
            <p:ph type="title"/>
          </p:nvPr>
        </p:nvSpPr>
        <p:spPr/>
        <p:txBody>
          <a:bodyPr/>
          <a:lstStyle/>
          <a:p>
            <a:r>
              <a:rPr lang="en-US" dirty="0"/>
              <a:t>Genetic recombination and linkage</a:t>
            </a:r>
          </a:p>
        </p:txBody>
      </p:sp>
      <p:sp>
        <p:nvSpPr>
          <p:cNvPr id="3" name="Content Placeholder 2">
            <a:extLst>
              <a:ext uri="{FF2B5EF4-FFF2-40B4-BE49-F238E27FC236}">
                <a16:creationId xmlns:a16="http://schemas.microsoft.com/office/drawing/2014/main" id="{5158D26E-A512-6D47-9012-012CBB2D1765}"/>
              </a:ext>
            </a:extLst>
          </p:cNvPr>
          <p:cNvSpPr>
            <a:spLocks noGrp="1"/>
          </p:cNvSpPr>
          <p:nvPr>
            <p:ph idx="1"/>
          </p:nvPr>
        </p:nvSpPr>
        <p:spPr>
          <a:xfrm>
            <a:off x="838199" y="1492469"/>
            <a:ext cx="6701415" cy="5029200"/>
          </a:xfrm>
        </p:spPr>
        <p:txBody>
          <a:bodyPr>
            <a:normAutofit fontScale="85000" lnSpcReduction="10000"/>
          </a:bodyPr>
          <a:lstStyle/>
          <a:p>
            <a:r>
              <a:rPr lang="en-US" dirty="0"/>
              <a:t>The further the physical distance between genes along a chromosome, the higher the probability a recombination event will occur between them</a:t>
            </a:r>
          </a:p>
          <a:p>
            <a:endParaRPr lang="en-US" dirty="0"/>
          </a:p>
          <a:p>
            <a:r>
              <a:rPr lang="en-US" dirty="0"/>
              <a:t>Recombination rate is higher in females compared to males</a:t>
            </a:r>
          </a:p>
          <a:p>
            <a:endParaRPr lang="en-US" dirty="0"/>
          </a:p>
          <a:p>
            <a:r>
              <a:rPr lang="en-US" dirty="0"/>
              <a:t>Recombination occurs roughly (VERY ROUGHLY) in proportion to chromosome length</a:t>
            </a:r>
          </a:p>
          <a:p>
            <a:pPr lvl="1"/>
            <a:r>
              <a:rPr lang="en-US" dirty="0"/>
              <a:t>Poisson process, Haldane 1919</a:t>
            </a:r>
          </a:p>
          <a:p>
            <a:endParaRPr lang="en-US" dirty="0"/>
          </a:p>
          <a:p>
            <a:r>
              <a:rPr lang="en-US" dirty="0"/>
              <a:t>The recombination fraction (q) is the proportion of gametes that are recombinants or that undergo an odd number of cross-over events</a:t>
            </a:r>
          </a:p>
          <a:p>
            <a:endParaRPr lang="en-US" dirty="0"/>
          </a:p>
        </p:txBody>
      </p:sp>
      <p:sp>
        <p:nvSpPr>
          <p:cNvPr id="4" name="Slide Number Placeholder 3">
            <a:extLst>
              <a:ext uri="{FF2B5EF4-FFF2-40B4-BE49-F238E27FC236}">
                <a16:creationId xmlns:a16="http://schemas.microsoft.com/office/drawing/2014/main" id="{751158B1-8F81-4346-BE03-A51E55D1B39A}"/>
              </a:ext>
            </a:extLst>
          </p:cNvPr>
          <p:cNvSpPr>
            <a:spLocks noGrp="1"/>
          </p:cNvSpPr>
          <p:nvPr>
            <p:ph type="sldNum" sz="quarter" idx="12"/>
          </p:nvPr>
        </p:nvSpPr>
        <p:spPr/>
        <p:txBody>
          <a:bodyPr/>
          <a:lstStyle/>
          <a:p>
            <a:fld id="{F6F8042C-985E-034B-BB41-2A1F3109AE7A}" type="slidenum">
              <a:rPr lang="en-US" smtClean="0"/>
              <a:t>14</a:t>
            </a:fld>
            <a:endParaRPr lang="en-US"/>
          </a:p>
        </p:txBody>
      </p:sp>
      <p:sp>
        <p:nvSpPr>
          <p:cNvPr id="8" name="TextBox 7">
            <a:extLst>
              <a:ext uri="{FF2B5EF4-FFF2-40B4-BE49-F238E27FC236}">
                <a16:creationId xmlns:a16="http://schemas.microsoft.com/office/drawing/2014/main" id="{E690C656-FC9F-1643-9BF8-BFE3479A628A}"/>
              </a:ext>
            </a:extLst>
          </p:cNvPr>
          <p:cNvSpPr txBox="1"/>
          <p:nvPr/>
        </p:nvSpPr>
        <p:spPr>
          <a:xfrm>
            <a:off x="10660094" y="5943991"/>
            <a:ext cx="1303306" cy="276999"/>
          </a:xfrm>
          <a:prstGeom prst="rect">
            <a:avLst/>
          </a:prstGeom>
          <a:noFill/>
        </p:spPr>
        <p:txBody>
          <a:bodyPr wrap="none" lIns="0" tIns="0" rIns="0" bIns="0" rtlCol="0">
            <a:spAutoFit/>
          </a:bodyPr>
          <a:lstStyle/>
          <a:p>
            <a:pPr algn="l"/>
            <a:r>
              <a:rPr lang="en-US" sz="1800" b="0" dirty="0" err="1">
                <a:solidFill>
                  <a:schemeClr val="tx1"/>
                </a:solidFill>
                <a:latin typeface="Calibri" panose="020F0502020204030204" pitchFamily="34" charset="0"/>
                <a:cs typeface="Calibri" panose="020F0502020204030204" pitchFamily="34" charset="0"/>
              </a:rPr>
              <a:t>wikipedia.org</a:t>
            </a:r>
            <a:endParaRPr lang="en-US" sz="1800" b="0" dirty="0">
              <a:solidFill>
                <a:schemeClr val="tx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B811E98-AB15-024D-A04D-8ADB6534368F}"/>
              </a:ext>
            </a:extLst>
          </p:cNvPr>
          <p:cNvSpPr txBox="1"/>
          <p:nvPr/>
        </p:nvSpPr>
        <p:spPr>
          <a:xfrm>
            <a:off x="8543314" y="1521435"/>
            <a:ext cx="2620974" cy="276999"/>
          </a:xfrm>
          <a:prstGeom prst="rect">
            <a:avLst/>
          </a:prstGeom>
          <a:noFill/>
        </p:spPr>
        <p:txBody>
          <a:bodyPr wrap="none" lIns="0" tIns="0" rIns="0" bIns="0" rtlCol="0">
            <a:spAutoFit/>
          </a:bodyPr>
          <a:lstStyle/>
          <a:p>
            <a:pPr algn="l"/>
            <a:r>
              <a:rPr lang="en-US" sz="1800" b="0" dirty="0">
                <a:solidFill>
                  <a:schemeClr val="tx1"/>
                </a:solidFill>
                <a:latin typeface="Calibri" panose="020F0502020204030204" pitchFamily="34" charset="0"/>
                <a:cs typeface="Calibri" panose="020F0502020204030204" pitchFamily="34" charset="0"/>
              </a:rPr>
              <a:t>Thomas Hunt Morgan, 1916</a:t>
            </a:r>
          </a:p>
        </p:txBody>
      </p:sp>
      <p:pic>
        <p:nvPicPr>
          <p:cNvPr id="10" name="Picture 9">
            <a:extLst>
              <a:ext uri="{FF2B5EF4-FFF2-40B4-BE49-F238E27FC236}">
                <a16:creationId xmlns:a16="http://schemas.microsoft.com/office/drawing/2014/main" id="{FAADBCDD-5993-1E4B-AD01-918FA8FD6DA6}"/>
              </a:ext>
            </a:extLst>
          </p:cNvPr>
          <p:cNvPicPr>
            <a:picLocks noChangeAspect="1"/>
          </p:cNvPicPr>
          <p:nvPr/>
        </p:nvPicPr>
        <p:blipFill>
          <a:blip r:embed="rId3"/>
          <a:stretch>
            <a:fillRect/>
          </a:stretch>
        </p:blipFill>
        <p:spPr>
          <a:xfrm>
            <a:off x="8311071" y="1915909"/>
            <a:ext cx="3085460" cy="3898900"/>
          </a:xfrm>
          <a:prstGeom prst="rect">
            <a:avLst/>
          </a:prstGeom>
        </p:spPr>
      </p:pic>
    </p:spTree>
    <p:extLst>
      <p:ext uri="{BB962C8B-B14F-4D97-AF65-F5344CB8AC3E}">
        <p14:creationId xmlns:p14="http://schemas.microsoft.com/office/powerpoint/2010/main" val="329496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8B15A-5E5D-F342-BB7F-7E568C7665EB}"/>
              </a:ext>
            </a:extLst>
          </p:cNvPr>
          <p:cNvSpPr>
            <a:spLocks noGrp="1"/>
          </p:cNvSpPr>
          <p:nvPr>
            <p:ph type="title"/>
          </p:nvPr>
        </p:nvSpPr>
        <p:spPr/>
        <p:txBody>
          <a:bodyPr/>
          <a:lstStyle/>
          <a:p>
            <a:r>
              <a:rPr lang="en-US" dirty="0"/>
              <a:t>Brief history on foundations of genetics</a:t>
            </a:r>
          </a:p>
        </p:txBody>
      </p:sp>
      <p:sp>
        <p:nvSpPr>
          <p:cNvPr id="4" name="Slide Number Placeholder 3">
            <a:extLst>
              <a:ext uri="{FF2B5EF4-FFF2-40B4-BE49-F238E27FC236}">
                <a16:creationId xmlns:a16="http://schemas.microsoft.com/office/drawing/2014/main" id="{A5068C53-46C7-0D44-BD94-1DFB0B2188CA}"/>
              </a:ext>
            </a:extLst>
          </p:cNvPr>
          <p:cNvSpPr>
            <a:spLocks noGrp="1"/>
          </p:cNvSpPr>
          <p:nvPr>
            <p:ph type="sldNum" sz="quarter" idx="12"/>
          </p:nvPr>
        </p:nvSpPr>
        <p:spPr/>
        <p:txBody>
          <a:bodyPr/>
          <a:lstStyle/>
          <a:p>
            <a:fld id="{F6F8042C-985E-034B-BB41-2A1F3109AE7A}" type="slidenum">
              <a:rPr lang="en-US" smtClean="0"/>
              <a:t>15</a:t>
            </a:fld>
            <a:endParaRPr lang="en-US"/>
          </a:p>
        </p:txBody>
      </p:sp>
      <p:pic>
        <p:nvPicPr>
          <p:cNvPr id="21506" name="Picture 2" descr="Three quarter length studio photo showing Darwin's characteristic large forehead and bushy eyebrows with deep set eyes, pug nose and mouth set in a determined look. He is bald on top, with dark hair and long side whiskers but no beard or moustache. His jacket is dark, with very wide lapels, and his trousers are a light check pattern. His shirt has an upright wing collar, and his cravat is tucked into his waistcoat which is a light fine checked pattern.">
            <a:extLst>
              <a:ext uri="{FF2B5EF4-FFF2-40B4-BE49-F238E27FC236}">
                <a16:creationId xmlns:a16="http://schemas.microsoft.com/office/drawing/2014/main" id="{A5E2A3ED-505A-5844-B488-EC11EABEB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8304" y="1939493"/>
            <a:ext cx="1459752" cy="1917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95B1261-0D07-BD41-93BF-6FCEC0A4BE90}"/>
              </a:ext>
            </a:extLst>
          </p:cNvPr>
          <p:cNvSpPr txBox="1"/>
          <p:nvPr/>
        </p:nvSpPr>
        <p:spPr>
          <a:xfrm>
            <a:off x="3295107" y="3983577"/>
            <a:ext cx="1606145" cy="369332"/>
          </a:xfrm>
          <a:prstGeom prst="rect">
            <a:avLst/>
          </a:prstGeom>
          <a:noFill/>
        </p:spPr>
        <p:txBody>
          <a:bodyPr wrap="none" rtlCol="0">
            <a:spAutoFit/>
          </a:bodyPr>
          <a:lstStyle/>
          <a:p>
            <a:r>
              <a:rPr lang="en-US" dirty="0"/>
              <a:t>Charles Darwin</a:t>
            </a:r>
          </a:p>
        </p:txBody>
      </p:sp>
      <p:pic>
        <p:nvPicPr>
          <p:cNvPr id="21508" name="Picture 4">
            <a:extLst>
              <a:ext uri="{FF2B5EF4-FFF2-40B4-BE49-F238E27FC236}">
                <a16:creationId xmlns:a16="http://schemas.microsoft.com/office/drawing/2014/main" id="{DA7E78A4-0F49-8747-805E-1018B54769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087" y="1939492"/>
            <a:ext cx="1410931" cy="191758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69FBEF9-C0CB-6F44-B4B2-1A0A652B4480}"/>
              </a:ext>
            </a:extLst>
          </p:cNvPr>
          <p:cNvSpPr txBox="1"/>
          <p:nvPr/>
        </p:nvSpPr>
        <p:spPr>
          <a:xfrm>
            <a:off x="1123588" y="3983577"/>
            <a:ext cx="1609928" cy="369332"/>
          </a:xfrm>
          <a:prstGeom prst="rect">
            <a:avLst/>
          </a:prstGeom>
          <a:noFill/>
        </p:spPr>
        <p:txBody>
          <a:bodyPr wrap="none" rtlCol="0">
            <a:spAutoFit/>
          </a:bodyPr>
          <a:lstStyle/>
          <a:p>
            <a:r>
              <a:rPr lang="en-US" dirty="0"/>
              <a:t>Gregor Mendel</a:t>
            </a:r>
          </a:p>
        </p:txBody>
      </p:sp>
      <p:pic>
        <p:nvPicPr>
          <p:cNvPr id="21510" name="Picture 6">
            <a:extLst>
              <a:ext uri="{FF2B5EF4-FFF2-40B4-BE49-F238E27FC236}">
                <a16:creationId xmlns:a16="http://schemas.microsoft.com/office/drawing/2014/main" id="{4E11A04F-8478-BF4C-92E9-886C1C73E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3190" y="1939492"/>
            <a:ext cx="1283421" cy="19175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527E40-AE2B-F545-BD34-25CB3A617B8A}"/>
              </a:ext>
            </a:extLst>
          </p:cNvPr>
          <p:cNvSpPr txBox="1"/>
          <p:nvPr/>
        </p:nvSpPr>
        <p:spPr>
          <a:xfrm>
            <a:off x="7524145" y="3983577"/>
            <a:ext cx="1061509" cy="369332"/>
          </a:xfrm>
          <a:prstGeom prst="rect">
            <a:avLst/>
          </a:prstGeom>
          <a:noFill/>
        </p:spPr>
        <p:txBody>
          <a:bodyPr wrap="none" rtlCol="0">
            <a:spAutoFit/>
          </a:bodyPr>
          <a:lstStyle/>
          <a:p>
            <a:r>
              <a:rPr lang="en-US" dirty="0"/>
              <a:t>RA Fisher</a:t>
            </a:r>
          </a:p>
        </p:txBody>
      </p:sp>
      <p:pic>
        <p:nvPicPr>
          <p:cNvPr id="21512" name="Picture 8">
            <a:extLst>
              <a:ext uri="{FF2B5EF4-FFF2-40B4-BE49-F238E27FC236}">
                <a16:creationId xmlns:a16="http://schemas.microsoft.com/office/drawing/2014/main" id="{7B25F47B-1DA6-8E47-A750-ECCD47A458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614" y="1939492"/>
            <a:ext cx="1568157" cy="191758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C42663B-8623-5044-9176-272EC7B3A3EE}"/>
              </a:ext>
            </a:extLst>
          </p:cNvPr>
          <p:cNvSpPr txBox="1"/>
          <p:nvPr/>
        </p:nvSpPr>
        <p:spPr>
          <a:xfrm>
            <a:off x="9469614" y="3983577"/>
            <a:ext cx="1473737" cy="369332"/>
          </a:xfrm>
          <a:prstGeom prst="rect">
            <a:avLst/>
          </a:prstGeom>
          <a:noFill/>
        </p:spPr>
        <p:txBody>
          <a:bodyPr wrap="none" rtlCol="0">
            <a:spAutoFit/>
          </a:bodyPr>
          <a:lstStyle/>
          <a:p>
            <a:r>
              <a:rPr lang="en-US" dirty="0"/>
              <a:t>Sewall Wright</a:t>
            </a:r>
          </a:p>
        </p:txBody>
      </p:sp>
      <p:pic>
        <p:nvPicPr>
          <p:cNvPr id="21514" name="Picture 10">
            <a:extLst>
              <a:ext uri="{FF2B5EF4-FFF2-40B4-BE49-F238E27FC236}">
                <a16:creationId xmlns:a16="http://schemas.microsoft.com/office/drawing/2014/main" id="{D6DA1821-1074-A144-9B90-CDB32CBF08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5654" y="4479411"/>
            <a:ext cx="1273564" cy="191758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C9AEC67-F8BA-464A-90B1-F239A6DEDCF3}"/>
              </a:ext>
            </a:extLst>
          </p:cNvPr>
          <p:cNvSpPr txBox="1"/>
          <p:nvPr/>
        </p:nvSpPr>
        <p:spPr>
          <a:xfrm>
            <a:off x="8521777" y="6447822"/>
            <a:ext cx="1319592" cy="369332"/>
          </a:xfrm>
          <a:prstGeom prst="rect">
            <a:avLst/>
          </a:prstGeom>
          <a:noFill/>
        </p:spPr>
        <p:txBody>
          <a:bodyPr wrap="none" rtlCol="0">
            <a:spAutoFit/>
          </a:bodyPr>
          <a:lstStyle/>
          <a:p>
            <a:r>
              <a:rPr lang="en-US" dirty="0"/>
              <a:t>JBS Haldane</a:t>
            </a:r>
          </a:p>
        </p:txBody>
      </p:sp>
      <p:sp>
        <p:nvSpPr>
          <p:cNvPr id="8" name="Right Arrow 7">
            <a:extLst>
              <a:ext uri="{FF2B5EF4-FFF2-40B4-BE49-F238E27FC236}">
                <a16:creationId xmlns:a16="http://schemas.microsoft.com/office/drawing/2014/main" id="{D0F46FD1-1C91-C04F-9DC8-F96AB883D2ED}"/>
              </a:ext>
            </a:extLst>
          </p:cNvPr>
          <p:cNvSpPr/>
          <p:nvPr/>
        </p:nvSpPr>
        <p:spPr>
          <a:xfrm>
            <a:off x="838200" y="1256014"/>
            <a:ext cx="10107706" cy="683478"/>
          </a:xfrm>
          <a:prstGeom prst="rightArrow">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2726DD7-0261-CC4A-BA5D-A52CBEA2D68D}"/>
              </a:ext>
            </a:extLst>
          </p:cNvPr>
          <p:cNvSpPr txBox="1"/>
          <p:nvPr/>
        </p:nvSpPr>
        <p:spPr>
          <a:xfrm>
            <a:off x="3218891" y="1410683"/>
            <a:ext cx="2885213" cy="369332"/>
          </a:xfrm>
          <a:prstGeom prst="rect">
            <a:avLst/>
          </a:prstGeom>
          <a:noFill/>
        </p:spPr>
        <p:txBody>
          <a:bodyPr wrap="none" rtlCol="0">
            <a:spAutoFit/>
          </a:bodyPr>
          <a:lstStyle/>
          <a:p>
            <a:r>
              <a:rPr lang="en-US" dirty="0"/>
              <a:t>Natural selection + evolution</a:t>
            </a:r>
          </a:p>
        </p:txBody>
      </p:sp>
      <p:sp>
        <p:nvSpPr>
          <p:cNvPr id="19" name="TextBox 18">
            <a:extLst>
              <a:ext uri="{FF2B5EF4-FFF2-40B4-BE49-F238E27FC236}">
                <a16:creationId xmlns:a16="http://schemas.microsoft.com/office/drawing/2014/main" id="{CD4F0CE6-6C6C-5741-A271-BB5491A4E783}"/>
              </a:ext>
            </a:extLst>
          </p:cNvPr>
          <p:cNvSpPr txBox="1"/>
          <p:nvPr/>
        </p:nvSpPr>
        <p:spPr>
          <a:xfrm>
            <a:off x="894588" y="1410683"/>
            <a:ext cx="2023374" cy="369332"/>
          </a:xfrm>
          <a:prstGeom prst="rect">
            <a:avLst/>
          </a:prstGeom>
          <a:noFill/>
        </p:spPr>
        <p:txBody>
          <a:bodyPr wrap="none" rtlCol="0">
            <a:spAutoFit/>
          </a:bodyPr>
          <a:lstStyle/>
          <a:p>
            <a:r>
              <a:rPr lang="en-US" dirty="0"/>
              <a:t>Mendelian genetics</a:t>
            </a:r>
          </a:p>
        </p:txBody>
      </p:sp>
      <p:sp>
        <p:nvSpPr>
          <p:cNvPr id="20" name="TextBox 19">
            <a:extLst>
              <a:ext uri="{FF2B5EF4-FFF2-40B4-BE49-F238E27FC236}">
                <a16:creationId xmlns:a16="http://schemas.microsoft.com/office/drawing/2014/main" id="{4F137934-5E7E-C74C-AFD5-95FDBDFFC587}"/>
              </a:ext>
            </a:extLst>
          </p:cNvPr>
          <p:cNvSpPr txBox="1"/>
          <p:nvPr/>
        </p:nvSpPr>
        <p:spPr>
          <a:xfrm>
            <a:off x="6763715" y="1422362"/>
            <a:ext cx="3769109" cy="369332"/>
          </a:xfrm>
          <a:prstGeom prst="rect">
            <a:avLst/>
          </a:prstGeom>
          <a:noFill/>
        </p:spPr>
        <p:txBody>
          <a:bodyPr wrap="none" rtlCol="0">
            <a:spAutoFit/>
          </a:bodyPr>
          <a:lstStyle/>
          <a:p>
            <a:r>
              <a:rPr lang="en-US" dirty="0"/>
              <a:t>Biometricians and Population genetics</a:t>
            </a:r>
          </a:p>
        </p:txBody>
      </p:sp>
      <p:pic>
        <p:nvPicPr>
          <p:cNvPr id="21516" name="Picture 12">
            <a:extLst>
              <a:ext uri="{FF2B5EF4-FFF2-40B4-BE49-F238E27FC236}">
                <a16:creationId xmlns:a16="http://schemas.microsoft.com/office/drawing/2014/main" id="{DE2D5DBA-08BC-D64D-9801-E8169C7C100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355" r="11297"/>
          <a:stretch/>
        </p:blipFill>
        <p:spPr bwMode="auto">
          <a:xfrm>
            <a:off x="5462843" y="4283006"/>
            <a:ext cx="1413005" cy="178076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8EA0A-4734-B64A-BC85-64DEB4D28046}"/>
              </a:ext>
            </a:extLst>
          </p:cNvPr>
          <p:cNvSpPr txBox="1"/>
          <p:nvPr/>
        </p:nvSpPr>
        <p:spPr>
          <a:xfrm>
            <a:off x="5319044" y="6066751"/>
            <a:ext cx="1519390" cy="369332"/>
          </a:xfrm>
          <a:prstGeom prst="rect">
            <a:avLst/>
          </a:prstGeom>
          <a:noFill/>
        </p:spPr>
        <p:txBody>
          <a:bodyPr wrap="none" rtlCol="0">
            <a:spAutoFit/>
          </a:bodyPr>
          <a:lstStyle/>
          <a:p>
            <a:r>
              <a:rPr lang="en-US" dirty="0"/>
              <a:t>Francis Galton</a:t>
            </a:r>
          </a:p>
        </p:txBody>
      </p:sp>
      <p:sp>
        <p:nvSpPr>
          <p:cNvPr id="11" name="Rectangle 10">
            <a:extLst>
              <a:ext uri="{FF2B5EF4-FFF2-40B4-BE49-F238E27FC236}">
                <a16:creationId xmlns:a16="http://schemas.microsoft.com/office/drawing/2014/main" id="{B1F484C2-7857-7641-9CB9-1A512E2FDE56}"/>
              </a:ext>
            </a:extLst>
          </p:cNvPr>
          <p:cNvSpPr/>
          <p:nvPr/>
        </p:nvSpPr>
        <p:spPr>
          <a:xfrm>
            <a:off x="3476836" y="1053030"/>
            <a:ext cx="1191352" cy="369332"/>
          </a:xfrm>
          <a:prstGeom prst="rect">
            <a:avLst/>
          </a:prstGeom>
        </p:spPr>
        <p:txBody>
          <a:bodyPr wrap="none">
            <a:spAutoFit/>
          </a:bodyPr>
          <a:lstStyle/>
          <a:p>
            <a:r>
              <a:rPr lang="en-US" dirty="0"/>
              <a:t>1859-1871</a:t>
            </a:r>
          </a:p>
        </p:txBody>
      </p:sp>
      <p:sp>
        <p:nvSpPr>
          <p:cNvPr id="13" name="Rectangle 12">
            <a:extLst>
              <a:ext uri="{FF2B5EF4-FFF2-40B4-BE49-F238E27FC236}">
                <a16:creationId xmlns:a16="http://schemas.microsoft.com/office/drawing/2014/main" id="{B750E2D1-BE77-6040-A4F9-2FD1421AEECC}"/>
              </a:ext>
            </a:extLst>
          </p:cNvPr>
          <p:cNvSpPr/>
          <p:nvPr/>
        </p:nvSpPr>
        <p:spPr>
          <a:xfrm>
            <a:off x="1397074" y="1066241"/>
            <a:ext cx="1191352" cy="369332"/>
          </a:xfrm>
          <a:prstGeom prst="rect">
            <a:avLst/>
          </a:prstGeom>
        </p:spPr>
        <p:txBody>
          <a:bodyPr wrap="none">
            <a:spAutoFit/>
          </a:bodyPr>
          <a:lstStyle/>
          <a:p>
            <a:r>
              <a:rPr lang="en-US" dirty="0"/>
              <a:t>1856-1863</a:t>
            </a:r>
          </a:p>
        </p:txBody>
      </p:sp>
      <p:sp>
        <p:nvSpPr>
          <p:cNvPr id="25" name="Rectangle 24">
            <a:extLst>
              <a:ext uri="{FF2B5EF4-FFF2-40B4-BE49-F238E27FC236}">
                <a16:creationId xmlns:a16="http://schemas.microsoft.com/office/drawing/2014/main" id="{E1E207E9-3357-2D4D-94BB-0066726A2521}"/>
              </a:ext>
            </a:extLst>
          </p:cNvPr>
          <p:cNvSpPr/>
          <p:nvPr/>
        </p:nvSpPr>
        <p:spPr>
          <a:xfrm>
            <a:off x="5491278" y="1066241"/>
            <a:ext cx="1236236" cy="369332"/>
          </a:xfrm>
          <a:prstGeom prst="rect">
            <a:avLst/>
          </a:prstGeom>
        </p:spPr>
        <p:txBody>
          <a:bodyPr wrap="none">
            <a:spAutoFit/>
          </a:bodyPr>
          <a:lstStyle/>
          <a:p>
            <a:r>
              <a:rPr lang="en-US" dirty="0"/>
              <a:t>1871~1890</a:t>
            </a:r>
          </a:p>
        </p:txBody>
      </p:sp>
      <p:sp>
        <p:nvSpPr>
          <p:cNvPr id="26" name="Rectangle 25">
            <a:extLst>
              <a:ext uri="{FF2B5EF4-FFF2-40B4-BE49-F238E27FC236}">
                <a16:creationId xmlns:a16="http://schemas.microsoft.com/office/drawing/2014/main" id="{A3BFE2D6-B5FF-344C-97B9-ED727CDC6828}"/>
              </a:ext>
            </a:extLst>
          </p:cNvPr>
          <p:cNvSpPr/>
          <p:nvPr/>
        </p:nvSpPr>
        <p:spPr>
          <a:xfrm>
            <a:off x="7277705" y="1071347"/>
            <a:ext cx="768159" cy="369332"/>
          </a:xfrm>
          <a:prstGeom prst="rect">
            <a:avLst/>
          </a:prstGeom>
        </p:spPr>
        <p:txBody>
          <a:bodyPr wrap="none">
            <a:spAutoFit/>
          </a:bodyPr>
          <a:lstStyle/>
          <a:p>
            <a:r>
              <a:rPr lang="en-US" dirty="0"/>
              <a:t>1911~</a:t>
            </a:r>
          </a:p>
        </p:txBody>
      </p:sp>
      <p:sp>
        <p:nvSpPr>
          <p:cNvPr id="27" name="Rectangle 26">
            <a:extLst>
              <a:ext uri="{FF2B5EF4-FFF2-40B4-BE49-F238E27FC236}">
                <a16:creationId xmlns:a16="http://schemas.microsoft.com/office/drawing/2014/main" id="{4D5355EA-63DE-CD4F-A48C-8259254B2199}"/>
              </a:ext>
            </a:extLst>
          </p:cNvPr>
          <p:cNvSpPr/>
          <p:nvPr/>
        </p:nvSpPr>
        <p:spPr>
          <a:xfrm>
            <a:off x="894588" y="6480821"/>
            <a:ext cx="4193264" cy="369332"/>
          </a:xfrm>
          <a:prstGeom prst="rect">
            <a:avLst/>
          </a:prstGeom>
        </p:spPr>
        <p:txBody>
          <a:bodyPr wrap="none">
            <a:spAutoFit/>
          </a:bodyPr>
          <a:lstStyle/>
          <a:p>
            <a:r>
              <a:rPr lang="en-US" dirty="0"/>
              <a:t>https://</a:t>
            </a:r>
            <a:r>
              <a:rPr lang="en-US" dirty="0" err="1"/>
              <a:t>github.com</a:t>
            </a:r>
            <a:r>
              <a:rPr lang="en-US" dirty="0"/>
              <a:t>/</a:t>
            </a:r>
            <a:r>
              <a:rPr lang="en-US" dirty="0" err="1"/>
              <a:t>cooplab</a:t>
            </a:r>
            <a:r>
              <a:rPr lang="en-US" dirty="0"/>
              <a:t>/</a:t>
            </a:r>
            <a:r>
              <a:rPr lang="en-US" dirty="0" err="1"/>
              <a:t>popgen</a:t>
            </a:r>
            <a:r>
              <a:rPr lang="en-US" dirty="0"/>
              <a:t>-notes</a:t>
            </a:r>
          </a:p>
        </p:txBody>
      </p:sp>
    </p:spTree>
    <p:extLst>
      <p:ext uri="{BB962C8B-B14F-4D97-AF65-F5344CB8AC3E}">
        <p14:creationId xmlns:p14="http://schemas.microsoft.com/office/powerpoint/2010/main" val="3409948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8B15A-5E5D-F342-BB7F-7E568C7665EB}"/>
              </a:ext>
            </a:extLst>
          </p:cNvPr>
          <p:cNvSpPr>
            <a:spLocks noGrp="1"/>
          </p:cNvSpPr>
          <p:nvPr>
            <p:ph type="title"/>
          </p:nvPr>
        </p:nvSpPr>
        <p:spPr/>
        <p:txBody>
          <a:bodyPr/>
          <a:lstStyle/>
          <a:p>
            <a:r>
              <a:rPr lang="en-US" dirty="0"/>
              <a:t>Brief reminder on foundations of </a:t>
            </a:r>
            <a:r>
              <a:rPr lang="en-US" b="1" i="1" dirty="0"/>
              <a:t>eugenics</a:t>
            </a:r>
          </a:p>
        </p:txBody>
      </p:sp>
      <p:sp>
        <p:nvSpPr>
          <p:cNvPr id="4" name="Slide Number Placeholder 3">
            <a:extLst>
              <a:ext uri="{FF2B5EF4-FFF2-40B4-BE49-F238E27FC236}">
                <a16:creationId xmlns:a16="http://schemas.microsoft.com/office/drawing/2014/main" id="{A5068C53-46C7-0D44-BD94-1DFB0B2188CA}"/>
              </a:ext>
            </a:extLst>
          </p:cNvPr>
          <p:cNvSpPr>
            <a:spLocks noGrp="1"/>
          </p:cNvSpPr>
          <p:nvPr>
            <p:ph type="sldNum" sz="quarter" idx="12"/>
          </p:nvPr>
        </p:nvSpPr>
        <p:spPr/>
        <p:txBody>
          <a:bodyPr/>
          <a:lstStyle/>
          <a:p>
            <a:fld id="{F6F8042C-985E-034B-BB41-2A1F3109AE7A}" type="slidenum">
              <a:rPr lang="en-US" smtClean="0"/>
              <a:t>16</a:t>
            </a:fld>
            <a:endParaRPr lang="en-US"/>
          </a:p>
        </p:txBody>
      </p:sp>
      <p:pic>
        <p:nvPicPr>
          <p:cNvPr id="21510" name="Picture 6">
            <a:extLst>
              <a:ext uri="{FF2B5EF4-FFF2-40B4-BE49-F238E27FC236}">
                <a16:creationId xmlns:a16="http://schemas.microsoft.com/office/drawing/2014/main" id="{4E11A04F-8478-BF4C-92E9-886C1C73E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3118" y="2177098"/>
            <a:ext cx="1283421" cy="19175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527E40-AE2B-F545-BD34-25CB3A617B8A}"/>
              </a:ext>
            </a:extLst>
          </p:cNvPr>
          <p:cNvSpPr txBox="1"/>
          <p:nvPr/>
        </p:nvSpPr>
        <p:spPr>
          <a:xfrm>
            <a:off x="10574073" y="4221183"/>
            <a:ext cx="1061509" cy="369332"/>
          </a:xfrm>
          <a:prstGeom prst="rect">
            <a:avLst/>
          </a:prstGeom>
          <a:noFill/>
        </p:spPr>
        <p:txBody>
          <a:bodyPr wrap="none" rtlCol="0">
            <a:spAutoFit/>
          </a:bodyPr>
          <a:lstStyle/>
          <a:p>
            <a:r>
              <a:rPr lang="en-US" dirty="0"/>
              <a:t>RA Fisher</a:t>
            </a:r>
          </a:p>
        </p:txBody>
      </p:sp>
      <p:pic>
        <p:nvPicPr>
          <p:cNvPr id="21516" name="Picture 12">
            <a:extLst>
              <a:ext uri="{FF2B5EF4-FFF2-40B4-BE49-F238E27FC236}">
                <a16:creationId xmlns:a16="http://schemas.microsoft.com/office/drawing/2014/main" id="{DE2D5DBA-08BC-D64D-9801-E8169C7C10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55" r="11297"/>
          <a:stretch/>
        </p:blipFill>
        <p:spPr bwMode="auto">
          <a:xfrm>
            <a:off x="8441037" y="2177098"/>
            <a:ext cx="1413005" cy="178076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8EA0A-4734-B64A-BC85-64DEB4D28046}"/>
              </a:ext>
            </a:extLst>
          </p:cNvPr>
          <p:cNvSpPr txBox="1"/>
          <p:nvPr/>
        </p:nvSpPr>
        <p:spPr>
          <a:xfrm>
            <a:off x="8297238" y="3960843"/>
            <a:ext cx="1519390" cy="369332"/>
          </a:xfrm>
          <a:prstGeom prst="rect">
            <a:avLst/>
          </a:prstGeom>
          <a:noFill/>
        </p:spPr>
        <p:txBody>
          <a:bodyPr wrap="none" rtlCol="0">
            <a:spAutoFit/>
          </a:bodyPr>
          <a:lstStyle/>
          <a:p>
            <a:r>
              <a:rPr lang="en-US" dirty="0"/>
              <a:t>Francis Galton</a:t>
            </a:r>
          </a:p>
        </p:txBody>
      </p:sp>
      <p:sp>
        <p:nvSpPr>
          <p:cNvPr id="24" name="Content Placeholder 2">
            <a:extLst>
              <a:ext uri="{FF2B5EF4-FFF2-40B4-BE49-F238E27FC236}">
                <a16:creationId xmlns:a16="http://schemas.microsoft.com/office/drawing/2014/main" id="{632314DE-79B5-D842-8F77-314DEBCA6913}"/>
              </a:ext>
            </a:extLst>
          </p:cNvPr>
          <p:cNvSpPr>
            <a:spLocks noGrp="1"/>
          </p:cNvSpPr>
          <p:nvPr>
            <p:ph idx="1"/>
          </p:nvPr>
        </p:nvSpPr>
        <p:spPr>
          <a:xfrm>
            <a:off x="838200" y="1492469"/>
            <a:ext cx="7459038" cy="4947798"/>
          </a:xfrm>
        </p:spPr>
        <p:txBody>
          <a:bodyPr>
            <a:normAutofit fontScale="85000" lnSpcReduction="10000"/>
          </a:bodyPr>
          <a:lstStyle/>
          <a:p>
            <a:r>
              <a:rPr lang="en-US" dirty="0"/>
              <a:t>Founded on the unscientific notion “genetically inferior” individuals are “unfit” to reproduce</a:t>
            </a:r>
          </a:p>
          <a:p>
            <a:pPr lvl="1"/>
            <a:r>
              <a:rPr lang="en-US" dirty="0"/>
              <a:t>Translated into beliefs about race</a:t>
            </a:r>
          </a:p>
          <a:p>
            <a:endParaRPr lang="en-US" dirty="0"/>
          </a:p>
          <a:p>
            <a:r>
              <a:rPr lang="en-US" dirty="0"/>
              <a:t>Fueled policy in US and UK in early 20</a:t>
            </a:r>
            <a:r>
              <a:rPr lang="en-US" baseline="30000" dirty="0"/>
              <a:t>th</a:t>
            </a:r>
            <a:r>
              <a:rPr lang="en-US" dirty="0"/>
              <a:t> century</a:t>
            </a:r>
          </a:p>
          <a:p>
            <a:pPr lvl="1"/>
            <a:r>
              <a:rPr lang="en-US" dirty="0"/>
              <a:t>Forced sterilization of Black, Latino, and Indigenous</a:t>
            </a:r>
          </a:p>
          <a:p>
            <a:pPr lvl="1"/>
            <a:r>
              <a:rPr lang="en-US" dirty="0"/>
              <a:t>CA had law on books </a:t>
            </a:r>
            <a:r>
              <a:rPr lang="en-US" b="1" i="1" dirty="0"/>
              <a:t>until 1972 </a:t>
            </a:r>
            <a:r>
              <a:rPr lang="en-US" dirty="0"/>
              <a:t>that </a:t>
            </a:r>
            <a:r>
              <a:rPr lang="en-US" b="1" i="1" dirty="0"/>
              <a:t>disproportionately</a:t>
            </a:r>
            <a:r>
              <a:rPr lang="en-US" dirty="0"/>
              <a:t> affected Latino individuals</a:t>
            </a:r>
          </a:p>
          <a:p>
            <a:endParaRPr lang="en-US" dirty="0"/>
          </a:p>
          <a:p>
            <a:r>
              <a:rPr lang="en-US" dirty="0"/>
              <a:t>Scientists across decades have pushed back</a:t>
            </a:r>
          </a:p>
          <a:p>
            <a:pPr lvl="1"/>
            <a:r>
              <a:rPr lang="en-US" dirty="0"/>
              <a:t>E.g., Thomas Morgan, Theodosius Dobzhansky, Richard </a:t>
            </a:r>
            <a:r>
              <a:rPr lang="en-US" dirty="0" err="1"/>
              <a:t>Lewontin</a:t>
            </a:r>
            <a:r>
              <a:rPr lang="en-US" dirty="0"/>
              <a:t> </a:t>
            </a:r>
          </a:p>
          <a:p>
            <a:pPr marL="0" indent="0">
              <a:buNone/>
            </a:pPr>
            <a:endParaRPr lang="en-US" b="1" i="1" dirty="0"/>
          </a:p>
          <a:p>
            <a:pPr marL="0" indent="0">
              <a:buNone/>
            </a:pPr>
            <a:r>
              <a:rPr lang="en-US" b="1" i="1" dirty="0"/>
              <a:t>We must thoughtful in how we conduct genetic research!</a:t>
            </a:r>
          </a:p>
          <a:p>
            <a:pPr lvl="1"/>
            <a:endParaRPr lang="en-US" dirty="0"/>
          </a:p>
        </p:txBody>
      </p:sp>
      <p:sp>
        <p:nvSpPr>
          <p:cNvPr id="27" name="Rectangle 26">
            <a:extLst>
              <a:ext uri="{FF2B5EF4-FFF2-40B4-BE49-F238E27FC236}">
                <a16:creationId xmlns:a16="http://schemas.microsoft.com/office/drawing/2014/main" id="{F4372206-6480-F345-864D-52171536842D}"/>
              </a:ext>
            </a:extLst>
          </p:cNvPr>
          <p:cNvSpPr/>
          <p:nvPr/>
        </p:nvSpPr>
        <p:spPr>
          <a:xfrm>
            <a:off x="981999" y="6440267"/>
            <a:ext cx="4193264" cy="369332"/>
          </a:xfrm>
          <a:prstGeom prst="rect">
            <a:avLst/>
          </a:prstGeom>
        </p:spPr>
        <p:txBody>
          <a:bodyPr wrap="none">
            <a:spAutoFit/>
          </a:bodyPr>
          <a:lstStyle/>
          <a:p>
            <a:r>
              <a:rPr lang="en-US" dirty="0"/>
              <a:t>https://</a:t>
            </a:r>
            <a:r>
              <a:rPr lang="en-US" dirty="0" err="1"/>
              <a:t>github.com</a:t>
            </a:r>
            <a:r>
              <a:rPr lang="en-US" dirty="0"/>
              <a:t>/</a:t>
            </a:r>
            <a:r>
              <a:rPr lang="en-US" dirty="0" err="1"/>
              <a:t>cooplab</a:t>
            </a:r>
            <a:r>
              <a:rPr lang="en-US" dirty="0"/>
              <a:t>/</a:t>
            </a:r>
            <a:r>
              <a:rPr lang="en-US" dirty="0" err="1"/>
              <a:t>popgen</a:t>
            </a:r>
            <a:r>
              <a:rPr lang="en-US" dirty="0"/>
              <a:t>-notes</a:t>
            </a:r>
          </a:p>
        </p:txBody>
      </p:sp>
    </p:spTree>
    <p:extLst>
      <p:ext uri="{BB962C8B-B14F-4D97-AF65-F5344CB8AC3E}">
        <p14:creationId xmlns:p14="http://schemas.microsoft.com/office/powerpoint/2010/main" val="177360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96A-CF4A-D44C-875C-9DD6B6AD3AC4}"/>
              </a:ext>
            </a:extLst>
          </p:cNvPr>
          <p:cNvSpPr>
            <a:spLocks noGrp="1"/>
          </p:cNvSpPr>
          <p:nvPr>
            <p:ph type="title"/>
          </p:nvPr>
        </p:nvSpPr>
        <p:spPr/>
        <p:txBody>
          <a:bodyPr/>
          <a:lstStyle/>
          <a:p>
            <a:r>
              <a:rPr lang="en-US" dirty="0"/>
              <a:t>Characterizing genetic variation</a:t>
            </a:r>
          </a:p>
        </p:txBody>
      </p:sp>
      <p:sp>
        <p:nvSpPr>
          <p:cNvPr id="3" name="Text Placeholder 2">
            <a:extLst>
              <a:ext uri="{FF2B5EF4-FFF2-40B4-BE49-F238E27FC236}">
                <a16:creationId xmlns:a16="http://schemas.microsoft.com/office/drawing/2014/main" id="{4951C9FC-6324-AF4D-9F44-FCCADCEF58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5F483F-4BE9-4749-A983-71BD5550AD00}"/>
              </a:ext>
            </a:extLst>
          </p:cNvPr>
          <p:cNvSpPr>
            <a:spLocks noGrp="1"/>
          </p:cNvSpPr>
          <p:nvPr>
            <p:ph type="sldNum" sz="quarter" idx="12"/>
          </p:nvPr>
        </p:nvSpPr>
        <p:spPr/>
        <p:txBody>
          <a:bodyPr/>
          <a:lstStyle/>
          <a:p>
            <a:fld id="{F6F8042C-985E-034B-BB41-2A1F3109AE7A}" type="slidenum">
              <a:rPr lang="en-US" smtClean="0"/>
              <a:t>17</a:t>
            </a:fld>
            <a:endParaRPr lang="en-US"/>
          </a:p>
        </p:txBody>
      </p:sp>
    </p:spTree>
    <p:extLst>
      <p:ext uri="{BB962C8B-B14F-4D97-AF65-F5344CB8AC3E}">
        <p14:creationId xmlns:p14="http://schemas.microsoft.com/office/powerpoint/2010/main" val="798333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D013-9CB0-C944-A750-61BFC4535659}"/>
              </a:ext>
            </a:extLst>
          </p:cNvPr>
          <p:cNvSpPr>
            <a:spLocks noGrp="1"/>
          </p:cNvSpPr>
          <p:nvPr>
            <p:ph type="title"/>
          </p:nvPr>
        </p:nvSpPr>
        <p:spPr/>
        <p:txBody>
          <a:bodyPr/>
          <a:lstStyle/>
          <a:p>
            <a:r>
              <a:rPr lang="en-US" dirty="0"/>
              <a:t>First, some definitions</a:t>
            </a:r>
          </a:p>
        </p:txBody>
      </p:sp>
      <p:sp>
        <p:nvSpPr>
          <p:cNvPr id="3" name="Content Placeholder 2">
            <a:extLst>
              <a:ext uri="{FF2B5EF4-FFF2-40B4-BE49-F238E27FC236}">
                <a16:creationId xmlns:a16="http://schemas.microsoft.com/office/drawing/2014/main" id="{545CF691-F83E-D74A-99E9-59E0CC7969B5}"/>
              </a:ext>
            </a:extLst>
          </p:cNvPr>
          <p:cNvSpPr>
            <a:spLocks noGrp="1"/>
          </p:cNvSpPr>
          <p:nvPr>
            <p:ph idx="1"/>
          </p:nvPr>
        </p:nvSpPr>
        <p:spPr>
          <a:xfrm>
            <a:off x="838200" y="1492468"/>
            <a:ext cx="10515600" cy="5110037"/>
          </a:xfrm>
        </p:spPr>
        <p:txBody>
          <a:bodyPr>
            <a:normAutofit/>
          </a:bodyPr>
          <a:lstStyle/>
          <a:p>
            <a:r>
              <a:rPr lang="en-US" i="1" dirty="0"/>
              <a:t>Locus</a:t>
            </a:r>
            <a:r>
              <a:rPr lang="en-US" dirty="0"/>
              <a:t> (plural loci) refers to a genomic region</a:t>
            </a:r>
          </a:p>
          <a:p>
            <a:pPr lvl="1"/>
            <a:r>
              <a:rPr lang="en-US" dirty="0"/>
              <a:t>Bit ambiguous -&gt; entire gene? Single variant?</a:t>
            </a:r>
          </a:p>
          <a:p>
            <a:pPr lvl="1"/>
            <a:endParaRPr lang="en-US" dirty="0"/>
          </a:p>
          <a:p>
            <a:r>
              <a:rPr lang="en-US" i="1" dirty="0"/>
              <a:t>Allele</a:t>
            </a:r>
            <a:r>
              <a:rPr lang="en-US" dirty="0"/>
              <a:t> refers to a </a:t>
            </a:r>
            <a:r>
              <a:rPr lang="en-US" i="1" dirty="0"/>
              <a:t>particular</a:t>
            </a:r>
            <a:r>
              <a:rPr lang="en-US" dirty="0"/>
              <a:t> variant at a locus</a:t>
            </a:r>
          </a:p>
          <a:p>
            <a:pPr lvl="1"/>
            <a:r>
              <a:rPr lang="en-US" dirty="0"/>
              <a:t>E.g., ‘G&gt;C’ mutation where ‘X&gt;Y’ means ‘Y’ replaced ‘X’ by mutation</a:t>
            </a:r>
          </a:p>
          <a:p>
            <a:pPr lvl="1"/>
            <a:r>
              <a:rPr lang="en-US" i="1" dirty="0"/>
              <a:t>Allele frequency</a:t>
            </a:r>
            <a:r>
              <a:rPr lang="en-US" dirty="0"/>
              <a:t> refers to the </a:t>
            </a:r>
            <a:r>
              <a:rPr lang="en-US" dirty="0" err="1"/>
              <a:t>freq</a:t>
            </a:r>
            <a:r>
              <a:rPr lang="en-US" dirty="0"/>
              <a:t>/prob of observing allele in a population</a:t>
            </a:r>
            <a:endParaRPr lang="en-US" i="1" dirty="0"/>
          </a:p>
          <a:p>
            <a:endParaRPr lang="en-US" i="1" dirty="0"/>
          </a:p>
          <a:p>
            <a:r>
              <a:rPr lang="en-US" i="1" dirty="0"/>
              <a:t>Genotype</a:t>
            </a:r>
            <a:r>
              <a:rPr lang="en-US" dirty="0"/>
              <a:t> refers to genetic information in an individual</a:t>
            </a:r>
          </a:p>
          <a:p>
            <a:pPr lvl="1"/>
            <a:r>
              <a:rPr lang="en-US" dirty="0"/>
              <a:t>E.g., AA, Aa, aa for some alleles A, a -&gt; recode as 0, 1, 2</a:t>
            </a:r>
          </a:p>
          <a:p>
            <a:pPr lvl="1"/>
            <a:r>
              <a:rPr lang="en-US" dirty="0"/>
              <a:t>Also, a bit ambiguous -&gt; entire genome? Single variant?</a:t>
            </a:r>
          </a:p>
          <a:p>
            <a:pPr lvl="1"/>
            <a:r>
              <a:rPr lang="en-US" i="1" dirty="0"/>
              <a:t>Genotype frequency</a:t>
            </a:r>
            <a:r>
              <a:rPr lang="en-US" dirty="0"/>
              <a:t> refers to the </a:t>
            </a:r>
            <a:r>
              <a:rPr lang="en-US" dirty="0" err="1"/>
              <a:t>freq</a:t>
            </a:r>
            <a:r>
              <a:rPr lang="en-US" dirty="0"/>
              <a:t>/prob of observing genotype in a population</a:t>
            </a:r>
            <a:endParaRPr lang="en-US" i="1" dirty="0"/>
          </a:p>
        </p:txBody>
      </p:sp>
      <p:sp>
        <p:nvSpPr>
          <p:cNvPr id="4" name="Slide Number Placeholder 3">
            <a:extLst>
              <a:ext uri="{FF2B5EF4-FFF2-40B4-BE49-F238E27FC236}">
                <a16:creationId xmlns:a16="http://schemas.microsoft.com/office/drawing/2014/main" id="{22A6500A-F0A4-4A44-BAAF-BF837DDBF1E2}"/>
              </a:ext>
            </a:extLst>
          </p:cNvPr>
          <p:cNvSpPr>
            <a:spLocks noGrp="1"/>
          </p:cNvSpPr>
          <p:nvPr>
            <p:ph type="sldNum" sz="quarter" idx="12"/>
          </p:nvPr>
        </p:nvSpPr>
        <p:spPr/>
        <p:txBody>
          <a:bodyPr/>
          <a:lstStyle/>
          <a:p>
            <a:fld id="{F6F8042C-985E-034B-BB41-2A1F3109AE7A}" type="slidenum">
              <a:rPr lang="en-US" smtClean="0"/>
              <a:t>18</a:t>
            </a:fld>
            <a:endParaRPr lang="en-US"/>
          </a:p>
        </p:txBody>
      </p:sp>
    </p:spTree>
    <p:extLst>
      <p:ext uri="{BB962C8B-B14F-4D97-AF65-F5344CB8AC3E}">
        <p14:creationId xmlns:p14="http://schemas.microsoft.com/office/powerpoint/2010/main" val="3046954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A093-7A4A-834A-AE4F-1C8F44D77AD2}"/>
              </a:ext>
            </a:extLst>
          </p:cNvPr>
          <p:cNvSpPr>
            <a:spLocks noGrp="1"/>
          </p:cNvSpPr>
          <p:nvPr>
            <p:ph type="title"/>
          </p:nvPr>
        </p:nvSpPr>
        <p:spPr/>
        <p:txBody>
          <a:bodyPr/>
          <a:lstStyle/>
          <a:p>
            <a:r>
              <a:rPr lang="en-US" dirty="0"/>
              <a:t>Allele frequency estimation</a:t>
            </a:r>
          </a:p>
        </p:txBody>
      </p:sp>
      <p:sp>
        <p:nvSpPr>
          <p:cNvPr id="4" name="Slide Number Placeholder 3">
            <a:extLst>
              <a:ext uri="{FF2B5EF4-FFF2-40B4-BE49-F238E27FC236}">
                <a16:creationId xmlns:a16="http://schemas.microsoft.com/office/drawing/2014/main" id="{230644E7-8650-5D41-8F1C-D7BEDF4F672D}"/>
              </a:ext>
            </a:extLst>
          </p:cNvPr>
          <p:cNvSpPr>
            <a:spLocks noGrp="1"/>
          </p:cNvSpPr>
          <p:nvPr>
            <p:ph type="sldNum" sz="quarter" idx="12"/>
          </p:nvPr>
        </p:nvSpPr>
        <p:spPr/>
        <p:txBody>
          <a:bodyPr/>
          <a:lstStyle/>
          <a:p>
            <a:fld id="{F6F8042C-985E-034B-BB41-2A1F3109AE7A}" type="slidenum">
              <a:rPr lang="en-US" smtClean="0"/>
              <a:t>19</a:t>
            </a:fld>
            <a:endParaRPr lang="en-US"/>
          </a:p>
        </p:txBody>
      </p:sp>
      <p:graphicFrame>
        <p:nvGraphicFramePr>
          <p:cNvPr id="6" name="Table 5">
            <a:extLst>
              <a:ext uri="{FF2B5EF4-FFF2-40B4-BE49-F238E27FC236}">
                <a16:creationId xmlns:a16="http://schemas.microsoft.com/office/drawing/2014/main" id="{B98CA737-6413-2B43-8562-870F4BA9A398}"/>
              </a:ext>
            </a:extLst>
          </p:cNvPr>
          <p:cNvGraphicFramePr>
            <a:graphicFrameLocks noGrp="1"/>
          </p:cNvGraphicFramePr>
          <p:nvPr/>
        </p:nvGraphicFramePr>
        <p:xfrm>
          <a:off x="6400800" y="2672681"/>
          <a:ext cx="5562600" cy="1512636"/>
        </p:xfrm>
        <a:graphic>
          <a:graphicData uri="http://schemas.openxmlformats.org/drawingml/2006/table">
            <a:tbl>
              <a:tblPr firstRow="1" bandRow="1">
                <a:tableStyleId>{5C22544A-7EE6-4342-B048-85BDC9FD1C3A}</a:tableStyleId>
              </a:tblPr>
              <a:tblGrid>
                <a:gridCol w="1186998">
                  <a:extLst>
                    <a:ext uri="{9D8B030D-6E8A-4147-A177-3AD203B41FA5}">
                      <a16:colId xmlns:a16="http://schemas.microsoft.com/office/drawing/2014/main" val="73622268"/>
                    </a:ext>
                  </a:extLst>
                </a:gridCol>
                <a:gridCol w="794202">
                  <a:extLst>
                    <a:ext uri="{9D8B030D-6E8A-4147-A177-3AD203B41FA5}">
                      <a16:colId xmlns:a16="http://schemas.microsoft.com/office/drawing/2014/main" val="106705096"/>
                    </a:ext>
                  </a:extLst>
                </a:gridCol>
                <a:gridCol w="800100">
                  <a:extLst>
                    <a:ext uri="{9D8B030D-6E8A-4147-A177-3AD203B41FA5}">
                      <a16:colId xmlns:a16="http://schemas.microsoft.com/office/drawing/2014/main" val="2061005153"/>
                    </a:ext>
                  </a:extLst>
                </a:gridCol>
                <a:gridCol w="927100">
                  <a:extLst>
                    <a:ext uri="{9D8B030D-6E8A-4147-A177-3AD203B41FA5}">
                      <a16:colId xmlns:a16="http://schemas.microsoft.com/office/drawing/2014/main" val="967810375"/>
                    </a:ext>
                  </a:extLst>
                </a:gridCol>
                <a:gridCol w="927100">
                  <a:extLst>
                    <a:ext uri="{9D8B030D-6E8A-4147-A177-3AD203B41FA5}">
                      <a16:colId xmlns:a16="http://schemas.microsoft.com/office/drawing/2014/main" val="4293370766"/>
                    </a:ext>
                  </a:extLst>
                </a:gridCol>
                <a:gridCol w="927100">
                  <a:extLst>
                    <a:ext uri="{9D8B030D-6E8A-4147-A177-3AD203B41FA5}">
                      <a16:colId xmlns:a16="http://schemas.microsoft.com/office/drawing/2014/main" val="2062104053"/>
                    </a:ext>
                  </a:extLst>
                </a:gridCol>
              </a:tblGrid>
              <a:tr h="378159">
                <a:tc>
                  <a:txBody>
                    <a:bodyPr/>
                    <a:lstStyle/>
                    <a:p>
                      <a:pPr algn="ctr"/>
                      <a:r>
                        <a:rPr lang="en-US" dirty="0"/>
                        <a:t>N</a:t>
                      </a:r>
                    </a:p>
                  </a:txBody>
                  <a:tcPr anchor="ctr"/>
                </a:tc>
                <a:tc>
                  <a:txBody>
                    <a:bodyPr/>
                    <a:lstStyle/>
                    <a:p>
                      <a:pPr algn="ctr"/>
                      <a:r>
                        <a:rPr lang="en-US" dirty="0"/>
                        <a:t>Allele</a:t>
                      </a:r>
                    </a:p>
                  </a:txBody>
                  <a:tcPr anchor="ctr"/>
                </a:tc>
                <a:tc>
                  <a:txBody>
                    <a:bodyPr/>
                    <a:lstStyle/>
                    <a:p>
                      <a:pPr algn="ctr"/>
                      <a:r>
                        <a:rPr lang="en-US" dirty="0"/>
                        <a:t>A</a:t>
                      </a:r>
                      <a:r>
                        <a:rPr lang="en-US" baseline="-25000" dirty="0"/>
                        <a:t>1</a:t>
                      </a:r>
                      <a:r>
                        <a:rPr lang="en-US" dirty="0"/>
                        <a:t>A</a:t>
                      </a:r>
                      <a:r>
                        <a:rPr lang="en-US" baseline="-25000" dirty="0"/>
                        <a:t>1</a:t>
                      </a:r>
                    </a:p>
                  </a:txBody>
                  <a:tcPr anchor="ctr"/>
                </a:tc>
                <a:tc>
                  <a:txBody>
                    <a:bodyPr/>
                    <a:lstStyle/>
                    <a:p>
                      <a:pPr algn="ctr"/>
                      <a:r>
                        <a:rPr lang="en-US" dirty="0"/>
                        <a:t>A</a:t>
                      </a:r>
                      <a:r>
                        <a:rPr lang="en-US" baseline="-25000" dirty="0"/>
                        <a:t>1</a:t>
                      </a:r>
                      <a:r>
                        <a:rPr lang="en-US" dirty="0"/>
                        <a:t>A</a:t>
                      </a:r>
                      <a:r>
                        <a:rPr lang="en-US" baseline="-25000" dirty="0"/>
                        <a:t>2</a:t>
                      </a:r>
                    </a:p>
                  </a:txBody>
                  <a:tcPr anchor="ctr"/>
                </a:tc>
                <a:tc>
                  <a:txBody>
                    <a:bodyPr/>
                    <a:lstStyle/>
                    <a:p>
                      <a:pPr algn="ctr"/>
                      <a:r>
                        <a:rPr lang="en-US" dirty="0"/>
                        <a:t>A</a:t>
                      </a:r>
                      <a:r>
                        <a:rPr lang="en-US" baseline="-25000" dirty="0"/>
                        <a:t>2</a:t>
                      </a:r>
                      <a:r>
                        <a:rPr lang="en-US" dirty="0"/>
                        <a:t>A</a:t>
                      </a:r>
                      <a:r>
                        <a:rPr lang="en-US" baseline="-25000" dirty="0"/>
                        <a:t>2</a:t>
                      </a:r>
                    </a:p>
                  </a:txBody>
                  <a:tcPr anchor="ctr"/>
                </a:tc>
                <a:tc>
                  <a:txBody>
                    <a:bodyPr/>
                    <a:lstStyle/>
                    <a:p>
                      <a:pPr algn="ctr"/>
                      <a:r>
                        <a:rPr lang="en-US" dirty="0"/>
                        <a:t>Total</a:t>
                      </a:r>
                    </a:p>
                  </a:txBody>
                  <a:tcPr anchor="ctr"/>
                </a:tc>
                <a:extLst>
                  <a:ext uri="{0D108BD9-81ED-4DB2-BD59-A6C34878D82A}">
                    <a16:rowId xmlns:a16="http://schemas.microsoft.com/office/drawing/2014/main" val="1808011518"/>
                  </a:ext>
                </a:extLst>
              </a:tr>
              <a:tr h="378159">
                <a:tc>
                  <a:txBody>
                    <a:bodyPr/>
                    <a:lstStyle/>
                    <a:p>
                      <a:pPr algn="l"/>
                      <a:r>
                        <a:rPr lang="en-US" dirty="0"/>
                        <a:t>Individuals</a:t>
                      </a:r>
                    </a:p>
                  </a:txBody>
                  <a:tcPr anchor="ctr"/>
                </a:tc>
                <a:tc>
                  <a:txBody>
                    <a:bodyPr/>
                    <a:lstStyle/>
                    <a:p>
                      <a:pPr algn="ctr"/>
                      <a:endParaRPr lang="en-US" dirty="0"/>
                    </a:p>
                  </a:txBody>
                  <a:tcPr anchor="ctr"/>
                </a:tc>
                <a:tc>
                  <a:txBody>
                    <a:bodyPr/>
                    <a:lstStyle/>
                    <a:p>
                      <a:pPr algn="ctr"/>
                      <a:r>
                        <a:rPr lang="en-US" dirty="0"/>
                        <a:t>30</a:t>
                      </a:r>
                    </a:p>
                  </a:txBody>
                  <a:tcPr anchor="ctr"/>
                </a:tc>
                <a:tc>
                  <a:txBody>
                    <a:bodyPr/>
                    <a:lstStyle/>
                    <a:p>
                      <a:pPr algn="ctr"/>
                      <a:r>
                        <a:rPr lang="en-US" dirty="0"/>
                        <a:t>60</a:t>
                      </a:r>
                    </a:p>
                  </a:txBody>
                  <a:tcPr anchor="ctr"/>
                </a:tc>
                <a:tc>
                  <a:txBody>
                    <a:bodyPr/>
                    <a:lstStyle/>
                    <a:p>
                      <a:pPr algn="ctr"/>
                      <a:r>
                        <a:rPr lang="en-US" dirty="0"/>
                        <a:t>10</a:t>
                      </a:r>
                    </a:p>
                  </a:txBody>
                  <a:tcPr anchor="ctr"/>
                </a:tc>
                <a:tc>
                  <a:txBody>
                    <a:bodyPr/>
                    <a:lstStyle/>
                    <a:p>
                      <a:pPr algn="ctr"/>
                      <a:r>
                        <a:rPr lang="en-US" dirty="0"/>
                        <a:t>100</a:t>
                      </a:r>
                    </a:p>
                  </a:txBody>
                  <a:tcPr anchor="ctr"/>
                </a:tc>
                <a:extLst>
                  <a:ext uri="{0D108BD9-81ED-4DB2-BD59-A6C34878D82A}">
                    <a16:rowId xmlns:a16="http://schemas.microsoft.com/office/drawing/2014/main" val="1790367397"/>
                  </a:ext>
                </a:extLst>
              </a:tr>
              <a:tr h="378159">
                <a:tc>
                  <a:txBody>
                    <a:bodyPr/>
                    <a:lstStyle/>
                    <a:p>
                      <a:pPr algn="l"/>
                      <a:r>
                        <a:rPr lang="en-US" dirty="0"/>
                        <a:t>Alleles</a:t>
                      </a:r>
                    </a:p>
                  </a:txBody>
                  <a:tcPr anchor="ctr"/>
                </a:tc>
                <a:tc>
                  <a:txBody>
                    <a:bodyPr/>
                    <a:lstStyle/>
                    <a:p>
                      <a:pPr algn="ctr"/>
                      <a:r>
                        <a:rPr lang="en-US" dirty="0"/>
                        <a:t>A</a:t>
                      </a:r>
                      <a:r>
                        <a:rPr lang="en-US" baseline="-25000" dirty="0"/>
                        <a:t>1</a:t>
                      </a:r>
                    </a:p>
                  </a:txBody>
                  <a:tcPr anchor="ctr"/>
                </a:tc>
                <a:tc>
                  <a:txBody>
                    <a:bodyPr/>
                    <a:lstStyle/>
                    <a:p>
                      <a:pPr algn="ctr"/>
                      <a:r>
                        <a:rPr lang="en-US" dirty="0"/>
                        <a:t>60</a:t>
                      </a:r>
                    </a:p>
                  </a:txBody>
                  <a:tcPr anchor="ctr"/>
                </a:tc>
                <a:tc>
                  <a:txBody>
                    <a:bodyPr/>
                    <a:lstStyle/>
                    <a:p>
                      <a:pPr algn="ctr"/>
                      <a:r>
                        <a:rPr lang="en-US" dirty="0"/>
                        <a:t>60</a:t>
                      </a:r>
                    </a:p>
                  </a:txBody>
                  <a:tcPr anchor="ctr"/>
                </a:tc>
                <a:tc>
                  <a:txBody>
                    <a:bodyPr/>
                    <a:lstStyle/>
                    <a:p>
                      <a:pPr algn="ctr"/>
                      <a:r>
                        <a:rPr lang="en-US" dirty="0"/>
                        <a:t>0</a:t>
                      </a:r>
                    </a:p>
                  </a:txBody>
                  <a:tcPr anchor="ctr"/>
                </a:tc>
                <a:tc>
                  <a:txBody>
                    <a:bodyPr/>
                    <a:lstStyle/>
                    <a:p>
                      <a:pPr algn="ctr"/>
                      <a:r>
                        <a:rPr lang="en-US" dirty="0"/>
                        <a:t>120</a:t>
                      </a:r>
                    </a:p>
                  </a:txBody>
                  <a:tcPr anchor="ctr"/>
                </a:tc>
                <a:extLst>
                  <a:ext uri="{0D108BD9-81ED-4DB2-BD59-A6C34878D82A}">
                    <a16:rowId xmlns:a16="http://schemas.microsoft.com/office/drawing/2014/main" val="2363965019"/>
                  </a:ext>
                </a:extLst>
              </a:tr>
              <a:tr h="378159">
                <a:tc>
                  <a:txBody>
                    <a:bodyPr/>
                    <a:lstStyle/>
                    <a:p>
                      <a:pPr algn="ct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a:t>
                      </a:r>
                      <a:r>
                        <a:rPr lang="en-US" baseline="-25000" dirty="0"/>
                        <a:t>2</a:t>
                      </a:r>
                    </a:p>
                  </a:txBody>
                  <a:tcPr anchor="ctr"/>
                </a:tc>
                <a:tc>
                  <a:txBody>
                    <a:bodyPr/>
                    <a:lstStyle/>
                    <a:p>
                      <a:pPr algn="ctr"/>
                      <a:r>
                        <a:rPr lang="en-US" dirty="0"/>
                        <a:t>0</a:t>
                      </a:r>
                    </a:p>
                  </a:txBody>
                  <a:tcPr anchor="ctr"/>
                </a:tc>
                <a:tc>
                  <a:txBody>
                    <a:bodyPr/>
                    <a:lstStyle/>
                    <a:p>
                      <a:pPr algn="ctr"/>
                      <a:r>
                        <a:rPr lang="en-US" dirty="0"/>
                        <a:t>60</a:t>
                      </a:r>
                    </a:p>
                  </a:txBody>
                  <a:tcPr anchor="ctr"/>
                </a:tc>
                <a:tc>
                  <a:txBody>
                    <a:bodyPr/>
                    <a:lstStyle/>
                    <a:p>
                      <a:pPr algn="ctr"/>
                      <a:r>
                        <a:rPr lang="en-US" dirty="0"/>
                        <a:t>20</a:t>
                      </a:r>
                    </a:p>
                  </a:txBody>
                  <a:tcPr anchor="ctr"/>
                </a:tc>
                <a:tc>
                  <a:txBody>
                    <a:bodyPr/>
                    <a:lstStyle/>
                    <a:p>
                      <a:pPr algn="ctr"/>
                      <a:r>
                        <a:rPr lang="en-US" dirty="0"/>
                        <a:t>80</a:t>
                      </a:r>
                    </a:p>
                  </a:txBody>
                  <a:tcPr anchor="ctr"/>
                </a:tc>
                <a:extLst>
                  <a:ext uri="{0D108BD9-81ED-4DB2-BD59-A6C34878D82A}">
                    <a16:rowId xmlns:a16="http://schemas.microsoft.com/office/drawing/2014/main" val="3139917486"/>
                  </a:ext>
                </a:extLst>
              </a:tr>
            </a:tbl>
          </a:graphicData>
        </a:graphic>
      </p:graphicFrame>
      <p:sp>
        <p:nvSpPr>
          <p:cNvPr id="7" name="TextBox 6">
            <a:extLst>
              <a:ext uri="{FF2B5EF4-FFF2-40B4-BE49-F238E27FC236}">
                <a16:creationId xmlns:a16="http://schemas.microsoft.com/office/drawing/2014/main" id="{D22310B4-497D-0441-B0F4-B204B10EDE7C}"/>
              </a:ext>
            </a:extLst>
          </p:cNvPr>
          <p:cNvSpPr txBox="1"/>
          <p:nvPr/>
        </p:nvSpPr>
        <p:spPr>
          <a:xfrm>
            <a:off x="6438900" y="2211016"/>
            <a:ext cx="1448666" cy="523220"/>
          </a:xfrm>
          <a:prstGeom prst="rect">
            <a:avLst/>
          </a:prstGeom>
          <a:noFill/>
        </p:spPr>
        <p:txBody>
          <a:bodyPr wrap="none" rtlCol="0">
            <a:spAutoFit/>
          </a:bodyPr>
          <a:lstStyle/>
          <a:p>
            <a:r>
              <a:rPr lang="en-US" sz="2800" b="1" i="1" dirty="0">
                <a:solidFill>
                  <a:schemeClr val="tx1"/>
                </a:solidFill>
                <a:latin typeface="Calibri" panose="020F0502020204030204" pitchFamily="34" charset="0"/>
                <a:cs typeface="Calibri" panose="020F0502020204030204" pitchFamily="34" charset="0"/>
              </a:rPr>
              <a:t>Example</a:t>
            </a:r>
          </a:p>
        </p:txBody>
      </p:sp>
      <p:sp>
        <p:nvSpPr>
          <p:cNvPr id="8" name="TextBox 7">
            <a:extLst>
              <a:ext uri="{FF2B5EF4-FFF2-40B4-BE49-F238E27FC236}">
                <a16:creationId xmlns:a16="http://schemas.microsoft.com/office/drawing/2014/main" id="{DD0AE5AE-6596-F642-BF43-87CA3B845E68}"/>
              </a:ext>
            </a:extLst>
          </p:cNvPr>
          <p:cNvSpPr txBox="1"/>
          <p:nvPr/>
        </p:nvSpPr>
        <p:spPr>
          <a:xfrm>
            <a:off x="7315200" y="4466829"/>
            <a:ext cx="1773242" cy="584775"/>
          </a:xfrm>
          <a:prstGeom prst="rect">
            <a:avLst/>
          </a:prstGeom>
          <a:noFill/>
        </p:spPr>
        <p:txBody>
          <a:bodyPr wrap="none" rtlCol="0">
            <a:spAutoFit/>
          </a:bodyPr>
          <a:lstStyle/>
          <a:p>
            <a:r>
              <a:rPr lang="en-US" sz="3200" b="1" i="1" dirty="0" err="1">
                <a:solidFill>
                  <a:schemeClr val="tx1"/>
                </a:solidFill>
                <a:latin typeface="Calibri" panose="020F0502020204030204" pitchFamily="34" charset="0"/>
                <a:cs typeface="Calibri" panose="020F0502020204030204" pitchFamily="34" charset="0"/>
              </a:rPr>
              <a:t>Pr</a:t>
            </a:r>
            <a:r>
              <a:rPr lang="en-US" sz="3200" b="1" i="1" dirty="0">
                <a:solidFill>
                  <a:schemeClr val="tx1"/>
                </a:solidFill>
                <a:latin typeface="Calibri" panose="020F0502020204030204" pitchFamily="34" charset="0"/>
                <a:cs typeface="Calibri" panose="020F0502020204030204" pitchFamily="34" charset="0"/>
              </a:rPr>
              <a:t>(A</a:t>
            </a:r>
            <a:r>
              <a:rPr lang="en-US" sz="3200" b="1" i="1" baseline="-25000" dirty="0">
                <a:solidFill>
                  <a:schemeClr val="tx1"/>
                </a:solidFill>
                <a:latin typeface="Calibri" panose="020F0502020204030204" pitchFamily="34" charset="0"/>
                <a:cs typeface="Calibri" panose="020F0502020204030204" pitchFamily="34" charset="0"/>
              </a:rPr>
              <a:t>1</a:t>
            </a:r>
            <a:r>
              <a:rPr lang="en-US" sz="3200" b="1" i="1" dirty="0">
                <a:solidFill>
                  <a:schemeClr val="tx1"/>
                </a:solidFill>
                <a:latin typeface="Calibri" panose="020F0502020204030204" pitchFamily="34" charset="0"/>
                <a:cs typeface="Calibri" panose="020F0502020204030204" pitchFamily="34" charset="0"/>
              </a:rPr>
              <a:t>) = ?</a:t>
            </a:r>
          </a:p>
        </p:txBody>
      </p:sp>
      <p:sp>
        <p:nvSpPr>
          <p:cNvPr id="9" name="TextBox 8">
            <a:extLst>
              <a:ext uri="{FF2B5EF4-FFF2-40B4-BE49-F238E27FC236}">
                <a16:creationId xmlns:a16="http://schemas.microsoft.com/office/drawing/2014/main" id="{BFD39847-E4BF-E845-B15C-B742E887722D}"/>
              </a:ext>
            </a:extLst>
          </p:cNvPr>
          <p:cNvSpPr txBox="1"/>
          <p:nvPr/>
        </p:nvSpPr>
        <p:spPr>
          <a:xfrm>
            <a:off x="9677400" y="4466829"/>
            <a:ext cx="1774845" cy="584775"/>
          </a:xfrm>
          <a:prstGeom prst="rect">
            <a:avLst/>
          </a:prstGeom>
          <a:noFill/>
        </p:spPr>
        <p:txBody>
          <a:bodyPr wrap="none" rtlCol="0">
            <a:spAutoFit/>
          </a:bodyPr>
          <a:lstStyle/>
          <a:p>
            <a:r>
              <a:rPr lang="en-US" sz="3200" b="1" i="1" dirty="0" err="1">
                <a:solidFill>
                  <a:schemeClr val="tx1"/>
                </a:solidFill>
                <a:latin typeface="Calibri" panose="020F0502020204030204" pitchFamily="34" charset="0"/>
                <a:cs typeface="Calibri" panose="020F0502020204030204" pitchFamily="34" charset="0"/>
              </a:rPr>
              <a:t>Pr</a:t>
            </a:r>
            <a:r>
              <a:rPr lang="en-US" sz="3200" b="1" i="1" dirty="0">
                <a:solidFill>
                  <a:schemeClr val="tx1"/>
                </a:solidFill>
                <a:latin typeface="Calibri" panose="020F0502020204030204" pitchFamily="34" charset="0"/>
                <a:cs typeface="Calibri" panose="020F0502020204030204" pitchFamily="34" charset="0"/>
              </a:rPr>
              <a:t>(A</a:t>
            </a:r>
            <a:r>
              <a:rPr lang="en-US" sz="3200" b="1" i="1" baseline="-25000" dirty="0">
                <a:solidFill>
                  <a:schemeClr val="tx1"/>
                </a:solidFill>
                <a:latin typeface="Calibri" panose="020F0502020204030204" pitchFamily="34" charset="0"/>
                <a:cs typeface="Calibri" panose="020F0502020204030204" pitchFamily="34" charset="0"/>
              </a:rPr>
              <a:t>2</a:t>
            </a:r>
            <a:r>
              <a:rPr lang="en-US" sz="3200" b="1" i="1" dirty="0">
                <a:solidFill>
                  <a:schemeClr val="tx1"/>
                </a:solidFill>
                <a:latin typeface="Calibri" panose="020F0502020204030204" pitchFamily="34" charset="0"/>
                <a:cs typeface="Calibri" panose="020F0502020204030204" pitchFamily="34" charset="0"/>
              </a:rPr>
              <a:t>) = ?</a:t>
            </a:r>
          </a:p>
        </p:txBody>
      </p:sp>
      <p:sp>
        <p:nvSpPr>
          <p:cNvPr id="10" name="Rectangle 9">
            <a:extLst>
              <a:ext uri="{FF2B5EF4-FFF2-40B4-BE49-F238E27FC236}">
                <a16:creationId xmlns:a16="http://schemas.microsoft.com/office/drawing/2014/main" id="{4D040264-C508-2142-B280-BB3F5CB98303}"/>
              </a:ext>
            </a:extLst>
          </p:cNvPr>
          <p:cNvSpPr/>
          <p:nvPr/>
        </p:nvSpPr>
        <p:spPr>
          <a:xfrm>
            <a:off x="627194" y="1426285"/>
            <a:ext cx="6099048" cy="4524315"/>
          </a:xfrm>
          <a:prstGeom prst="rect">
            <a:avLst/>
          </a:prstGeom>
        </p:spPr>
        <p:txBody>
          <a:bodyPr>
            <a:spAutoFit/>
          </a:bodyPr>
          <a:lstStyle/>
          <a:p>
            <a:pPr marL="285750" indent="-285750">
              <a:buFont typeface="Arial" panose="020B0604020202020204" pitchFamily="34" charset="0"/>
              <a:buChar char="•"/>
            </a:pPr>
            <a:r>
              <a:rPr lang="en-US" sz="2400" dirty="0"/>
              <a:t>Allele frequencies are used in population genetics to study structure, dynamics, and evolution</a:t>
            </a:r>
          </a:p>
          <a:p>
            <a:endParaRPr lang="en-US" sz="2400" dirty="0"/>
          </a:p>
          <a:p>
            <a:pPr marL="342900" indent="-342900">
              <a:buFont typeface="Arial" panose="020B0604020202020204" pitchFamily="34" charset="0"/>
              <a:buChar char="•"/>
            </a:pPr>
            <a:r>
              <a:rPr lang="en-US" sz="2400" dirty="0"/>
              <a:t>Forms the building blocks of genetics</a:t>
            </a:r>
          </a:p>
          <a:p>
            <a:pPr marL="800100" lvl="1" indent="-342900">
              <a:buFont typeface="Arial" panose="020B0604020202020204" pitchFamily="34" charset="0"/>
              <a:buChar char="•"/>
            </a:pPr>
            <a:r>
              <a:rPr lang="en-US" sz="2000" dirty="0"/>
              <a:t>Population, quantitative, and statistical</a:t>
            </a:r>
          </a:p>
          <a:p>
            <a:endParaRPr lang="en-US" sz="2400" dirty="0"/>
          </a:p>
          <a:p>
            <a:pPr marL="285750" indent="-285750">
              <a:buFont typeface="Arial" panose="020B0604020202020204" pitchFamily="34" charset="0"/>
              <a:buChar char="•"/>
            </a:pPr>
            <a:r>
              <a:rPr lang="en-US" sz="2400" dirty="0"/>
              <a:t>Given random individuals, can use allele counting to determine frequency</a:t>
            </a:r>
          </a:p>
          <a:p>
            <a:endParaRPr lang="en-US" sz="2400" dirty="0"/>
          </a:p>
          <a:p>
            <a:pPr marL="285750" indent="-285750">
              <a:buFont typeface="Arial" panose="020B0604020202020204" pitchFamily="34" charset="0"/>
              <a:buChar char="•"/>
            </a:pPr>
            <a:r>
              <a:rPr lang="en-US" sz="2400" dirty="0"/>
              <a:t>Related individuals are more complicated and can lead to loss of information</a:t>
            </a:r>
          </a:p>
        </p:txBody>
      </p:sp>
    </p:spTree>
    <p:extLst>
      <p:ext uri="{BB962C8B-B14F-4D97-AF65-F5344CB8AC3E}">
        <p14:creationId xmlns:p14="http://schemas.microsoft.com/office/powerpoint/2010/main" val="1245472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A3D82-6C9B-1740-89A5-83FCD18CDFE0}"/>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F6465EB1-5B61-B346-9674-4AF2AA827BDE}"/>
              </a:ext>
            </a:extLst>
          </p:cNvPr>
          <p:cNvSpPr>
            <a:spLocks noGrp="1"/>
          </p:cNvSpPr>
          <p:nvPr>
            <p:ph idx="1"/>
          </p:nvPr>
        </p:nvSpPr>
        <p:spPr/>
        <p:txBody>
          <a:bodyPr/>
          <a:lstStyle/>
          <a:p>
            <a:r>
              <a:rPr lang="en-US" dirty="0"/>
              <a:t>Nick Mancuso, PhD</a:t>
            </a:r>
          </a:p>
          <a:p>
            <a:pPr lvl="1"/>
            <a:r>
              <a:rPr lang="en-US" dirty="0"/>
              <a:t>He/Him</a:t>
            </a:r>
          </a:p>
          <a:p>
            <a:endParaRPr lang="en-US" dirty="0"/>
          </a:p>
          <a:p>
            <a:r>
              <a:rPr lang="en-US" dirty="0"/>
              <a:t>Assistant Professor in Biostatistics</a:t>
            </a:r>
          </a:p>
          <a:p>
            <a:pPr lvl="1"/>
            <a:r>
              <a:rPr lang="en-US" dirty="0"/>
              <a:t>Computer Science BS &amp; PhD @ GSU</a:t>
            </a:r>
          </a:p>
          <a:p>
            <a:pPr lvl="1"/>
            <a:r>
              <a:rPr lang="en-US" dirty="0"/>
              <a:t>Postdoc in Statistical Genetics @ UCLA</a:t>
            </a:r>
          </a:p>
          <a:p>
            <a:endParaRPr lang="en-US" dirty="0"/>
          </a:p>
          <a:p>
            <a:r>
              <a:rPr lang="en-US" dirty="0"/>
              <a:t>Interested in understanding genetic basis for complex disease</a:t>
            </a:r>
          </a:p>
          <a:p>
            <a:pPr lvl="1"/>
            <a:r>
              <a:rPr lang="en-US" dirty="0"/>
              <a:t>Complex traits too!</a:t>
            </a:r>
          </a:p>
          <a:p>
            <a:endParaRPr lang="en-US" dirty="0"/>
          </a:p>
          <a:p>
            <a:endParaRPr lang="en-US" dirty="0"/>
          </a:p>
        </p:txBody>
      </p:sp>
      <p:sp>
        <p:nvSpPr>
          <p:cNvPr id="4" name="Slide Number Placeholder 3">
            <a:extLst>
              <a:ext uri="{FF2B5EF4-FFF2-40B4-BE49-F238E27FC236}">
                <a16:creationId xmlns:a16="http://schemas.microsoft.com/office/drawing/2014/main" id="{F630E5D0-E07F-D941-8EBE-D5306595356F}"/>
              </a:ext>
            </a:extLst>
          </p:cNvPr>
          <p:cNvSpPr>
            <a:spLocks noGrp="1"/>
          </p:cNvSpPr>
          <p:nvPr>
            <p:ph type="sldNum" sz="quarter" idx="12"/>
          </p:nvPr>
        </p:nvSpPr>
        <p:spPr/>
        <p:txBody>
          <a:bodyPr/>
          <a:lstStyle/>
          <a:p>
            <a:fld id="{F6F8042C-985E-034B-BB41-2A1F3109AE7A}" type="slidenum">
              <a:rPr lang="en-US" smtClean="0"/>
              <a:t>2</a:t>
            </a:fld>
            <a:endParaRPr lang="en-US"/>
          </a:p>
        </p:txBody>
      </p:sp>
      <p:pic>
        <p:nvPicPr>
          <p:cNvPr id="11266" name="Picture 2">
            <a:extLst>
              <a:ext uri="{FF2B5EF4-FFF2-40B4-BE49-F238E27FC236}">
                <a16:creationId xmlns:a16="http://schemas.microsoft.com/office/drawing/2014/main" id="{5F03F00E-B5CC-774E-967A-F4EC15015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4075" y="1039155"/>
            <a:ext cx="2879725" cy="28797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E5482C-3A1A-4643-95B9-9BE853269B8B}"/>
              </a:ext>
            </a:extLst>
          </p:cNvPr>
          <p:cNvSpPr txBox="1"/>
          <p:nvPr/>
        </p:nvSpPr>
        <p:spPr>
          <a:xfrm>
            <a:off x="8326275" y="3917511"/>
            <a:ext cx="3027525" cy="523220"/>
          </a:xfrm>
          <a:prstGeom prst="rect">
            <a:avLst/>
          </a:prstGeom>
          <a:noFill/>
        </p:spPr>
        <p:txBody>
          <a:bodyPr wrap="square" rtlCol="0">
            <a:spAutoFit/>
          </a:bodyPr>
          <a:lstStyle/>
          <a:p>
            <a:pPr algn="ctr"/>
            <a:r>
              <a:rPr lang="en-US" sz="1400" dirty="0"/>
              <a:t>Photo that will be wildly outdated, yet still on my website one day</a:t>
            </a:r>
          </a:p>
        </p:txBody>
      </p:sp>
    </p:spTree>
    <p:extLst>
      <p:ext uri="{BB962C8B-B14F-4D97-AF65-F5344CB8AC3E}">
        <p14:creationId xmlns:p14="http://schemas.microsoft.com/office/powerpoint/2010/main" val="428818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EC1C-25B5-C744-9F8F-B19C8603289F}"/>
              </a:ext>
            </a:extLst>
          </p:cNvPr>
          <p:cNvSpPr>
            <a:spLocks noGrp="1"/>
          </p:cNvSpPr>
          <p:nvPr>
            <p:ph type="title"/>
          </p:nvPr>
        </p:nvSpPr>
        <p:spPr/>
        <p:txBody>
          <a:bodyPr/>
          <a:lstStyle/>
          <a:p>
            <a:r>
              <a:rPr lang="en-US" dirty="0"/>
              <a:t>Allele frequency estimation</a:t>
            </a:r>
          </a:p>
        </p:txBody>
      </p:sp>
      <p:sp>
        <p:nvSpPr>
          <p:cNvPr id="4" name="Slide Number Placeholder 3">
            <a:extLst>
              <a:ext uri="{FF2B5EF4-FFF2-40B4-BE49-F238E27FC236}">
                <a16:creationId xmlns:a16="http://schemas.microsoft.com/office/drawing/2014/main" id="{5515F87F-4738-CD4F-BEC8-04C004075974}"/>
              </a:ext>
            </a:extLst>
          </p:cNvPr>
          <p:cNvSpPr>
            <a:spLocks noGrp="1"/>
          </p:cNvSpPr>
          <p:nvPr>
            <p:ph type="sldNum" sz="quarter" idx="12"/>
          </p:nvPr>
        </p:nvSpPr>
        <p:spPr/>
        <p:txBody>
          <a:bodyPr/>
          <a:lstStyle/>
          <a:p>
            <a:fld id="{F6F8042C-985E-034B-BB41-2A1F3109AE7A}" type="slidenum">
              <a:rPr lang="en-US" smtClean="0"/>
              <a:t>20</a:t>
            </a:fld>
            <a:endParaRPr lang="en-US"/>
          </a:p>
        </p:txBody>
      </p:sp>
      <p:sp>
        <p:nvSpPr>
          <p:cNvPr id="6" name="Rectangle 5">
            <a:extLst>
              <a:ext uri="{FF2B5EF4-FFF2-40B4-BE49-F238E27FC236}">
                <a16:creationId xmlns:a16="http://schemas.microsoft.com/office/drawing/2014/main" id="{1C36DF94-6DB1-2941-A46F-4F8B0EBFC358}"/>
              </a:ext>
            </a:extLst>
          </p:cNvPr>
          <p:cNvSpPr/>
          <p:nvPr/>
        </p:nvSpPr>
        <p:spPr>
          <a:xfrm>
            <a:off x="838200" y="1355834"/>
            <a:ext cx="10515600" cy="1384995"/>
          </a:xfrm>
          <a:prstGeom prst="rect">
            <a:avLst/>
          </a:prstGeom>
        </p:spPr>
        <p:txBody>
          <a:bodyPr wrap="square">
            <a:spAutoFit/>
          </a:bodyPr>
          <a:lstStyle/>
          <a:p>
            <a:pPr marL="457200" indent="-457200">
              <a:buFont typeface="Arial" panose="020B0604020202020204" pitchFamily="34" charset="0"/>
              <a:buChar char="•"/>
            </a:pPr>
            <a:r>
              <a:rPr lang="en-US" sz="2800" dirty="0"/>
              <a:t>Let </a:t>
            </a:r>
            <a:r>
              <a:rPr lang="en-US" sz="2800" b="1" i="1" dirty="0"/>
              <a:t>A</a:t>
            </a:r>
            <a:r>
              <a:rPr lang="en-US" sz="2800" baseline="-25000" dirty="0"/>
              <a:t>1</a:t>
            </a:r>
            <a:r>
              <a:rPr lang="en-US" sz="2800" dirty="0"/>
              <a:t>, </a:t>
            </a:r>
            <a:r>
              <a:rPr lang="en-US" sz="2800" b="1" i="1" dirty="0"/>
              <a:t>A</a:t>
            </a:r>
            <a:r>
              <a:rPr lang="en-US" sz="2800" baseline="-25000" dirty="0"/>
              <a:t>2</a:t>
            </a:r>
            <a:r>
              <a:rPr lang="en-US" sz="2800" dirty="0"/>
              <a:t> be two alleles at a bi-allelic locus with frequencies </a:t>
            </a:r>
            <a:r>
              <a:rPr lang="en-US" sz="2800" b="1" i="1" dirty="0"/>
              <a:t>p</a:t>
            </a:r>
            <a:r>
              <a:rPr lang="en-US" sz="2800" dirty="0"/>
              <a:t>, </a:t>
            </a:r>
            <a:r>
              <a:rPr lang="en-US" sz="2800" b="1" i="1" dirty="0"/>
              <a:t>q</a:t>
            </a:r>
            <a:endParaRPr lang="en-US" sz="2800" baseline="-25000" dirty="0"/>
          </a:p>
          <a:p>
            <a:pPr marL="457200" indent="-457200">
              <a:buFont typeface="Arial" panose="020B0604020202020204" pitchFamily="34" charset="0"/>
              <a:buChar char="•"/>
            </a:pPr>
            <a:r>
              <a:rPr lang="en-US" sz="2800" dirty="0"/>
              <a:t>Let </a:t>
            </a:r>
            <a:r>
              <a:rPr lang="en-US" sz="2800" b="1" i="1" dirty="0"/>
              <a:t>N</a:t>
            </a:r>
            <a:r>
              <a:rPr lang="en-US" sz="2800" baseline="-25000" dirty="0"/>
              <a:t>11</a:t>
            </a:r>
            <a:r>
              <a:rPr lang="en-US" sz="2800" dirty="0"/>
              <a:t>, </a:t>
            </a:r>
            <a:r>
              <a:rPr lang="en-US" sz="2800" b="1" i="1" dirty="0"/>
              <a:t>N</a:t>
            </a:r>
            <a:r>
              <a:rPr lang="en-US" sz="2800" baseline="-25000" dirty="0"/>
              <a:t>12</a:t>
            </a:r>
            <a:r>
              <a:rPr lang="en-US" sz="2800" dirty="0"/>
              <a:t>, </a:t>
            </a:r>
            <a:r>
              <a:rPr lang="en-US" sz="2800" b="1" i="1" dirty="0"/>
              <a:t>N</a:t>
            </a:r>
            <a:r>
              <a:rPr lang="en-US" sz="2800" baseline="-25000" dirty="0"/>
              <a:t>22</a:t>
            </a:r>
            <a:r>
              <a:rPr lang="en-US" sz="2800" dirty="0"/>
              <a:t> denote 1-1 homozygotes, heterozygotes, and 2-2 homozygotes, with </a:t>
            </a:r>
            <a:r>
              <a:rPr lang="en-US" sz="2800" b="1" i="1" dirty="0"/>
              <a:t>N</a:t>
            </a:r>
            <a:r>
              <a:rPr lang="en-US" sz="2800" dirty="0"/>
              <a:t> = </a:t>
            </a:r>
            <a:r>
              <a:rPr lang="en-US" sz="2800" b="1" i="1" dirty="0"/>
              <a:t>N</a:t>
            </a:r>
            <a:r>
              <a:rPr lang="en-US" sz="2800" baseline="-25000" dirty="0"/>
              <a:t>11</a:t>
            </a:r>
            <a:r>
              <a:rPr lang="en-US" sz="2800" dirty="0"/>
              <a:t> + </a:t>
            </a:r>
            <a:r>
              <a:rPr lang="en-US" sz="2800" b="1" i="1" dirty="0"/>
              <a:t>N</a:t>
            </a:r>
            <a:r>
              <a:rPr lang="en-US" sz="2800" baseline="-25000" dirty="0"/>
              <a:t>12</a:t>
            </a:r>
            <a:r>
              <a:rPr lang="en-US" sz="2800" dirty="0"/>
              <a:t> + </a:t>
            </a:r>
            <a:r>
              <a:rPr lang="en-US" sz="2800" b="1" i="1" dirty="0"/>
              <a:t>N</a:t>
            </a:r>
            <a:r>
              <a:rPr lang="en-US" sz="2800" baseline="-25000" dirty="0"/>
              <a:t>22</a:t>
            </a:r>
            <a:r>
              <a:rPr lang="en-US" sz="2800" dirty="0"/>
              <a:t> </a:t>
            </a:r>
          </a:p>
        </p:txBody>
      </p:sp>
      <p:sp>
        <p:nvSpPr>
          <p:cNvPr id="7" name="TextBox 6">
            <a:extLst>
              <a:ext uri="{FF2B5EF4-FFF2-40B4-BE49-F238E27FC236}">
                <a16:creationId xmlns:a16="http://schemas.microsoft.com/office/drawing/2014/main" id="{FC82D216-9E80-AF4E-858D-B93565A8B036}"/>
              </a:ext>
            </a:extLst>
          </p:cNvPr>
          <p:cNvSpPr txBox="1"/>
          <p:nvPr/>
        </p:nvSpPr>
        <p:spPr>
          <a:xfrm>
            <a:off x="4108018" y="2871207"/>
            <a:ext cx="3975960" cy="584775"/>
          </a:xfrm>
          <a:prstGeom prst="rect">
            <a:avLst/>
          </a:prstGeom>
          <a:noFill/>
        </p:spPr>
        <p:txBody>
          <a:bodyPr wrap="none" rtlCol="0">
            <a:spAutoFit/>
          </a:bodyPr>
          <a:lstStyle/>
          <a:p>
            <a:r>
              <a:rPr lang="en-US" sz="3200" i="1" dirty="0">
                <a:solidFill>
                  <a:srgbClr val="2E507A"/>
                </a:solidFill>
                <a:latin typeface="Calibri" panose="020F0502020204030204" pitchFamily="34" charset="0"/>
                <a:cs typeface="Calibri" panose="020F0502020204030204" pitchFamily="34" charset="0"/>
              </a:rPr>
              <a:t>How can we infer </a:t>
            </a:r>
            <a:r>
              <a:rPr lang="en-US" sz="3200" b="1" i="1" dirty="0">
                <a:solidFill>
                  <a:srgbClr val="2E507A"/>
                </a:solidFill>
                <a:latin typeface="Calibri" panose="020F0502020204030204" pitchFamily="34" charset="0"/>
                <a:cs typeface="Calibri" panose="020F0502020204030204" pitchFamily="34" charset="0"/>
              </a:rPr>
              <a:t>p</a:t>
            </a:r>
            <a:r>
              <a:rPr lang="en-US" sz="3200" i="1" dirty="0">
                <a:solidFill>
                  <a:srgbClr val="2E507A"/>
                </a:solidFill>
                <a:latin typeface="Calibri" panose="020F0502020204030204" pitchFamily="34" charset="0"/>
                <a:cs typeface="Calibri" panose="020F0502020204030204" pitchFamily="34" charset="0"/>
              </a:rPr>
              <a:t>, </a:t>
            </a:r>
            <a:r>
              <a:rPr lang="en-US" sz="3200" b="1" i="1" dirty="0">
                <a:solidFill>
                  <a:srgbClr val="2E507A"/>
                </a:solidFill>
                <a:latin typeface="Calibri" panose="020F0502020204030204" pitchFamily="34" charset="0"/>
                <a:cs typeface="Calibri" panose="020F0502020204030204" pitchFamily="34" charset="0"/>
              </a:rPr>
              <a:t>q</a:t>
            </a:r>
            <a:r>
              <a:rPr lang="en-US" sz="3200" i="1" dirty="0">
                <a:solidFill>
                  <a:srgbClr val="2E507A"/>
                </a:solidFill>
                <a:latin typeface="Calibri" panose="020F0502020204030204" pitchFamily="34" charset="0"/>
                <a:cs typeface="Calibri" panose="020F0502020204030204" pitchFamily="34" charset="0"/>
              </a:rPr>
              <a:t>?</a:t>
            </a:r>
            <a:endParaRPr lang="en-US" sz="3200" i="1" baseline="-25000" dirty="0">
              <a:solidFill>
                <a:srgbClr val="2E507A"/>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1E3FC384-73A0-0A4A-B7AA-70C988213C9C}"/>
              </a:ext>
            </a:extLst>
          </p:cNvPr>
          <p:cNvPicPr>
            <a:picLocks noChangeAspect="1"/>
          </p:cNvPicPr>
          <p:nvPr/>
        </p:nvPicPr>
        <p:blipFill>
          <a:blip r:embed="rId2"/>
          <a:stretch>
            <a:fillRect/>
          </a:stretch>
        </p:blipFill>
        <p:spPr>
          <a:xfrm>
            <a:off x="3963235" y="3556609"/>
            <a:ext cx="4265527" cy="3258863"/>
          </a:xfrm>
          <a:prstGeom prst="rect">
            <a:avLst/>
          </a:prstGeom>
        </p:spPr>
      </p:pic>
      <p:graphicFrame>
        <p:nvGraphicFramePr>
          <p:cNvPr id="9" name="Table 8">
            <a:extLst>
              <a:ext uri="{FF2B5EF4-FFF2-40B4-BE49-F238E27FC236}">
                <a16:creationId xmlns:a16="http://schemas.microsoft.com/office/drawing/2014/main" id="{B29BD06D-31B8-9E41-B5B4-B1A876AD17D0}"/>
              </a:ext>
            </a:extLst>
          </p:cNvPr>
          <p:cNvGraphicFramePr>
            <a:graphicFrameLocks noGrp="1"/>
          </p:cNvGraphicFramePr>
          <p:nvPr/>
        </p:nvGraphicFramePr>
        <p:xfrm>
          <a:off x="3505200" y="3733800"/>
          <a:ext cx="5562600" cy="1512636"/>
        </p:xfrm>
        <a:graphic>
          <a:graphicData uri="http://schemas.openxmlformats.org/drawingml/2006/table">
            <a:tbl>
              <a:tblPr firstRow="1" bandRow="1">
                <a:tableStyleId>{5C22544A-7EE6-4342-B048-85BDC9FD1C3A}</a:tableStyleId>
              </a:tblPr>
              <a:tblGrid>
                <a:gridCol w="1186998">
                  <a:extLst>
                    <a:ext uri="{9D8B030D-6E8A-4147-A177-3AD203B41FA5}">
                      <a16:colId xmlns:a16="http://schemas.microsoft.com/office/drawing/2014/main" val="73622268"/>
                    </a:ext>
                  </a:extLst>
                </a:gridCol>
                <a:gridCol w="794202">
                  <a:extLst>
                    <a:ext uri="{9D8B030D-6E8A-4147-A177-3AD203B41FA5}">
                      <a16:colId xmlns:a16="http://schemas.microsoft.com/office/drawing/2014/main" val="106705096"/>
                    </a:ext>
                  </a:extLst>
                </a:gridCol>
                <a:gridCol w="800100">
                  <a:extLst>
                    <a:ext uri="{9D8B030D-6E8A-4147-A177-3AD203B41FA5}">
                      <a16:colId xmlns:a16="http://schemas.microsoft.com/office/drawing/2014/main" val="2061005153"/>
                    </a:ext>
                  </a:extLst>
                </a:gridCol>
                <a:gridCol w="927100">
                  <a:extLst>
                    <a:ext uri="{9D8B030D-6E8A-4147-A177-3AD203B41FA5}">
                      <a16:colId xmlns:a16="http://schemas.microsoft.com/office/drawing/2014/main" val="967810375"/>
                    </a:ext>
                  </a:extLst>
                </a:gridCol>
                <a:gridCol w="927100">
                  <a:extLst>
                    <a:ext uri="{9D8B030D-6E8A-4147-A177-3AD203B41FA5}">
                      <a16:colId xmlns:a16="http://schemas.microsoft.com/office/drawing/2014/main" val="4293370766"/>
                    </a:ext>
                  </a:extLst>
                </a:gridCol>
                <a:gridCol w="927100">
                  <a:extLst>
                    <a:ext uri="{9D8B030D-6E8A-4147-A177-3AD203B41FA5}">
                      <a16:colId xmlns:a16="http://schemas.microsoft.com/office/drawing/2014/main" val="2062104053"/>
                    </a:ext>
                  </a:extLst>
                </a:gridCol>
              </a:tblGrid>
              <a:tr h="378159">
                <a:tc>
                  <a:txBody>
                    <a:bodyPr/>
                    <a:lstStyle/>
                    <a:p>
                      <a:pPr algn="ctr"/>
                      <a:r>
                        <a:rPr lang="en-US" dirty="0"/>
                        <a:t>N</a:t>
                      </a:r>
                    </a:p>
                  </a:txBody>
                  <a:tcPr anchor="ctr"/>
                </a:tc>
                <a:tc>
                  <a:txBody>
                    <a:bodyPr/>
                    <a:lstStyle/>
                    <a:p>
                      <a:pPr algn="ctr"/>
                      <a:r>
                        <a:rPr lang="en-US" dirty="0"/>
                        <a:t>Allele</a:t>
                      </a:r>
                    </a:p>
                  </a:txBody>
                  <a:tcPr anchor="ctr"/>
                </a:tc>
                <a:tc>
                  <a:txBody>
                    <a:bodyPr/>
                    <a:lstStyle/>
                    <a:p>
                      <a:pPr algn="ctr"/>
                      <a:r>
                        <a:rPr lang="en-US" dirty="0"/>
                        <a:t>A</a:t>
                      </a:r>
                      <a:r>
                        <a:rPr lang="en-US" baseline="-25000" dirty="0"/>
                        <a:t>1</a:t>
                      </a:r>
                      <a:r>
                        <a:rPr lang="en-US" dirty="0"/>
                        <a:t>A</a:t>
                      </a:r>
                      <a:r>
                        <a:rPr lang="en-US" baseline="-25000" dirty="0"/>
                        <a:t>1</a:t>
                      </a:r>
                    </a:p>
                  </a:txBody>
                  <a:tcPr anchor="ctr"/>
                </a:tc>
                <a:tc>
                  <a:txBody>
                    <a:bodyPr/>
                    <a:lstStyle/>
                    <a:p>
                      <a:pPr algn="ctr"/>
                      <a:r>
                        <a:rPr lang="en-US" dirty="0"/>
                        <a:t>A</a:t>
                      </a:r>
                      <a:r>
                        <a:rPr lang="en-US" baseline="-25000" dirty="0"/>
                        <a:t>1</a:t>
                      </a:r>
                      <a:r>
                        <a:rPr lang="en-US" dirty="0"/>
                        <a:t>A</a:t>
                      </a:r>
                      <a:r>
                        <a:rPr lang="en-US" baseline="-25000" dirty="0"/>
                        <a:t>2</a:t>
                      </a:r>
                    </a:p>
                  </a:txBody>
                  <a:tcPr anchor="ctr"/>
                </a:tc>
                <a:tc>
                  <a:txBody>
                    <a:bodyPr/>
                    <a:lstStyle/>
                    <a:p>
                      <a:pPr algn="ctr"/>
                      <a:r>
                        <a:rPr lang="en-US" dirty="0"/>
                        <a:t>A</a:t>
                      </a:r>
                      <a:r>
                        <a:rPr lang="en-US" baseline="-25000" dirty="0"/>
                        <a:t>2</a:t>
                      </a:r>
                      <a:r>
                        <a:rPr lang="en-US" dirty="0"/>
                        <a:t>A</a:t>
                      </a:r>
                      <a:r>
                        <a:rPr lang="en-US" baseline="-25000" dirty="0"/>
                        <a:t>2</a:t>
                      </a:r>
                    </a:p>
                  </a:txBody>
                  <a:tcPr anchor="ctr"/>
                </a:tc>
                <a:tc>
                  <a:txBody>
                    <a:bodyPr/>
                    <a:lstStyle/>
                    <a:p>
                      <a:pPr algn="ctr"/>
                      <a:r>
                        <a:rPr lang="en-US" dirty="0"/>
                        <a:t>Total</a:t>
                      </a:r>
                    </a:p>
                  </a:txBody>
                  <a:tcPr anchor="ctr"/>
                </a:tc>
                <a:extLst>
                  <a:ext uri="{0D108BD9-81ED-4DB2-BD59-A6C34878D82A}">
                    <a16:rowId xmlns:a16="http://schemas.microsoft.com/office/drawing/2014/main" val="1808011518"/>
                  </a:ext>
                </a:extLst>
              </a:tr>
              <a:tr h="378159">
                <a:tc>
                  <a:txBody>
                    <a:bodyPr/>
                    <a:lstStyle/>
                    <a:p>
                      <a:pPr algn="l"/>
                      <a:r>
                        <a:rPr lang="en-US" dirty="0"/>
                        <a:t>Individuals</a:t>
                      </a:r>
                    </a:p>
                  </a:txBody>
                  <a:tcPr anchor="ctr"/>
                </a:tc>
                <a:tc>
                  <a:txBody>
                    <a:bodyPr/>
                    <a:lstStyle/>
                    <a:p>
                      <a:pPr algn="ctr"/>
                      <a:endParaRPr lang="en-US" dirty="0"/>
                    </a:p>
                  </a:txBody>
                  <a:tcPr anchor="ctr"/>
                </a:tc>
                <a:tc>
                  <a:txBody>
                    <a:bodyPr/>
                    <a:lstStyle/>
                    <a:p>
                      <a:pPr algn="ctr"/>
                      <a:r>
                        <a:rPr lang="en-US" dirty="0"/>
                        <a:t>30</a:t>
                      </a:r>
                    </a:p>
                  </a:txBody>
                  <a:tcPr anchor="ctr"/>
                </a:tc>
                <a:tc>
                  <a:txBody>
                    <a:bodyPr/>
                    <a:lstStyle/>
                    <a:p>
                      <a:pPr algn="ctr"/>
                      <a:r>
                        <a:rPr lang="en-US" dirty="0"/>
                        <a:t>60</a:t>
                      </a:r>
                    </a:p>
                  </a:txBody>
                  <a:tcPr anchor="ctr"/>
                </a:tc>
                <a:tc>
                  <a:txBody>
                    <a:bodyPr/>
                    <a:lstStyle/>
                    <a:p>
                      <a:pPr algn="ctr"/>
                      <a:r>
                        <a:rPr lang="en-US" dirty="0"/>
                        <a:t>10</a:t>
                      </a:r>
                    </a:p>
                  </a:txBody>
                  <a:tcPr anchor="ctr"/>
                </a:tc>
                <a:tc>
                  <a:txBody>
                    <a:bodyPr/>
                    <a:lstStyle/>
                    <a:p>
                      <a:pPr algn="ctr"/>
                      <a:r>
                        <a:rPr lang="en-US" dirty="0"/>
                        <a:t>100</a:t>
                      </a:r>
                    </a:p>
                  </a:txBody>
                  <a:tcPr anchor="ctr"/>
                </a:tc>
                <a:extLst>
                  <a:ext uri="{0D108BD9-81ED-4DB2-BD59-A6C34878D82A}">
                    <a16:rowId xmlns:a16="http://schemas.microsoft.com/office/drawing/2014/main" val="1790367397"/>
                  </a:ext>
                </a:extLst>
              </a:tr>
              <a:tr h="378159">
                <a:tc>
                  <a:txBody>
                    <a:bodyPr/>
                    <a:lstStyle/>
                    <a:p>
                      <a:pPr algn="l"/>
                      <a:r>
                        <a:rPr lang="en-US" dirty="0"/>
                        <a:t>Alleles</a:t>
                      </a:r>
                    </a:p>
                  </a:txBody>
                  <a:tcPr anchor="ctr"/>
                </a:tc>
                <a:tc>
                  <a:txBody>
                    <a:bodyPr/>
                    <a:lstStyle/>
                    <a:p>
                      <a:pPr algn="ctr"/>
                      <a:r>
                        <a:rPr lang="en-US" dirty="0"/>
                        <a:t>A</a:t>
                      </a:r>
                      <a:r>
                        <a:rPr lang="en-US" baseline="-25000" dirty="0"/>
                        <a:t>1</a:t>
                      </a:r>
                    </a:p>
                  </a:txBody>
                  <a:tcPr anchor="ctr"/>
                </a:tc>
                <a:tc>
                  <a:txBody>
                    <a:bodyPr/>
                    <a:lstStyle/>
                    <a:p>
                      <a:pPr algn="ctr"/>
                      <a:r>
                        <a:rPr lang="en-US" dirty="0"/>
                        <a:t>60</a:t>
                      </a:r>
                    </a:p>
                  </a:txBody>
                  <a:tcPr anchor="ctr"/>
                </a:tc>
                <a:tc>
                  <a:txBody>
                    <a:bodyPr/>
                    <a:lstStyle/>
                    <a:p>
                      <a:pPr algn="ctr"/>
                      <a:r>
                        <a:rPr lang="en-US" dirty="0"/>
                        <a:t>60</a:t>
                      </a:r>
                    </a:p>
                  </a:txBody>
                  <a:tcPr anchor="ctr"/>
                </a:tc>
                <a:tc>
                  <a:txBody>
                    <a:bodyPr/>
                    <a:lstStyle/>
                    <a:p>
                      <a:pPr algn="ctr"/>
                      <a:r>
                        <a:rPr lang="en-US" dirty="0"/>
                        <a:t>0</a:t>
                      </a:r>
                    </a:p>
                  </a:txBody>
                  <a:tcPr anchor="ctr"/>
                </a:tc>
                <a:tc>
                  <a:txBody>
                    <a:bodyPr/>
                    <a:lstStyle/>
                    <a:p>
                      <a:pPr algn="ctr"/>
                      <a:r>
                        <a:rPr lang="en-US" dirty="0"/>
                        <a:t>120</a:t>
                      </a:r>
                    </a:p>
                  </a:txBody>
                  <a:tcPr anchor="ctr"/>
                </a:tc>
                <a:extLst>
                  <a:ext uri="{0D108BD9-81ED-4DB2-BD59-A6C34878D82A}">
                    <a16:rowId xmlns:a16="http://schemas.microsoft.com/office/drawing/2014/main" val="2363965019"/>
                  </a:ext>
                </a:extLst>
              </a:tr>
              <a:tr h="378159">
                <a:tc>
                  <a:txBody>
                    <a:bodyPr/>
                    <a:lstStyle/>
                    <a:p>
                      <a:pPr algn="ct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a:t>
                      </a:r>
                      <a:r>
                        <a:rPr lang="en-US" baseline="-25000" dirty="0"/>
                        <a:t>2</a:t>
                      </a:r>
                    </a:p>
                  </a:txBody>
                  <a:tcPr anchor="ctr"/>
                </a:tc>
                <a:tc>
                  <a:txBody>
                    <a:bodyPr/>
                    <a:lstStyle/>
                    <a:p>
                      <a:pPr algn="ctr"/>
                      <a:r>
                        <a:rPr lang="en-US" dirty="0"/>
                        <a:t>0</a:t>
                      </a:r>
                    </a:p>
                  </a:txBody>
                  <a:tcPr anchor="ctr"/>
                </a:tc>
                <a:tc>
                  <a:txBody>
                    <a:bodyPr/>
                    <a:lstStyle/>
                    <a:p>
                      <a:pPr algn="ctr"/>
                      <a:r>
                        <a:rPr lang="en-US" dirty="0"/>
                        <a:t>60</a:t>
                      </a:r>
                    </a:p>
                  </a:txBody>
                  <a:tcPr anchor="ctr"/>
                </a:tc>
                <a:tc>
                  <a:txBody>
                    <a:bodyPr/>
                    <a:lstStyle/>
                    <a:p>
                      <a:pPr algn="ctr"/>
                      <a:r>
                        <a:rPr lang="en-US" dirty="0"/>
                        <a:t>20</a:t>
                      </a:r>
                    </a:p>
                  </a:txBody>
                  <a:tcPr anchor="ctr"/>
                </a:tc>
                <a:tc>
                  <a:txBody>
                    <a:bodyPr/>
                    <a:lstStyle/>
                    <a:p>
                      <a:pPr algn="ctr"/>
                      <a:r>
                        <a:rPr lang="en-US" dirty="0"/>
                        <a:t>80</a:t>
                      </a:r>
                    </a:p>
                  </a:txBody>
                  <a:tcPr anchor="ctr"/>
                </a:tc>
                <a:extLst>
                  <a:ext uri="{0D108BD9-81ED-4DB2-BD59-A6C34878D82A}">
                    <a16:rowId xmlns:a16="http://schemas.microsoft.com/office/drawing/2014/main" val="3139917486"/>
                  </a:ext>
                </a:extLst>
              </a:tr>
            </a:tbl>
          </a:graphicData>
        </a:graphic>
      </p:graphicFrame>
      <p:sp>
        <p:nvSpPr>
          <p:cNvPr id="10" name="TextBox 9">
            <a:extLst>
              <a:ext uri="{FF2B5EF4-FFF2-40B4-BE49-F238E27FC236}">
                <a16:creationId xmlns:a16="http://schemas.microsoft.com/office/drawing/2014/main" id="{FADAB48F-E4D2-594F-8FF8-8F975DCC3B5F}"/>
              </a:ext>
            </a:extLst>
          </p:cNvPr>
          <p:cNvSpPr txBox="1"/>
          <p:nvPr/>
        </p:nvSpPr>
        <p:spPr>
          <a:xfrm>
            <a:off x="2667000" y="5513483"/>
            <a:ext cx="3142207" cy="584775"/>
          </a:xfrm>
          <a:prstGeom prst="rect">
            <a:avLst/>
          </a:prstGeom>
          <a:noFill/>
        </p:spPr>
        <p:txBody>
          <a:bodyPr wrap="none" rtlCol="0">
            <a:spAutoFit/>
          </a:bodyPr>
          <a:lstStyle/>
          <a:p>
            <a:r>
              <a:rPr lang="en-US" sz="3200" b="1" i="1" dirty="0">
                <a:solidFill>
                  <a:schemeClr val="tx1"/>
                </a:solidFill>
                <a:latin typeface="Calibri" panose="020F0502020204030204" pitchFamily="34" charset="0"/>
                <a:cs typeface="Calibri" panose="020F0502020204030204" pitchFamily="34" charset="0"/>
              </a:rPr>
              <a:t>p = 120/200=60%</a:t>
            </a:r>
          </a:p>
        </p:txBody>
      </p:sp>
      <p:sp>
        <p:nvSpPr>
          <p:cNvPr id="11" name="TextBox 10">
            <a:extLst>
              <a:ext uri="{FF2B5EF4-FFF2-40B4-BE49-F238E27FC236}">
                <a16:creationId xmlns:a16="http://schemas.microsoft.com/office/drawing/2014/main" id="{389B07F5-6C0F-BD46-83F7-8DCE397EF644}"/>
              </a:ext>
            </a:extLst>
          </p:cNvPr>
          <p:cNvSpPr txBox="1"/>
          <p:nvPr/>
        </p:nvSpPr>
        <p:spPr>
          <a:xfrm>
            <a:off x="7239000" y="5507503"/>
            <a:ext cx="2933816" cy="584775"/>
          </a:xfrm>
          <a:prstGeom prst="rect">
            <a:avLst/>
          </a:prstGeom>
          <a:noFill/>
        </p:spPr>
        <p:txBody>
          <a:bodyPr wrap="none" rtlCol="0">
            <a:spAutoFit/>
          </a:bodyPr>
          <a:lstStyle/>
          <a:p>
            <a:r>
              <a:rPr lang="en-US" sz="3200" b="1" i="1" dirty="0">
                <a:solidFill>
                  <a:schemeClr val="tx1"/>
                </a:solidFill>
                <a:latin typeface="Calibri" panose="020F0502020204030204" pitchFamily="34" charset="0"/>
                <a:cs typeface="Calibri" panose="020F0502020204030204" pitchFamily="34" charset="0"/>
              </a:rPr>
              <a:t>q = 80/200=40%</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95B7736-236B-9741-A81E-13FF5C66409F}"/>
                  </a:ext>
                </a:extLst>
              </p:cNvPr>
              <p:cNvSpPr txBox="1"/>
              <p:nvPr/>
            </p:nvSpPr>
            <p:spPr>
              <a:xfrm>
                <a:off x="1676400" y="4193821"/>
                <a:ext cx="2909579" cy="921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2E507A"/>
                              </a:solidFill>
                              <a:latin typeface="Cambria Math" panose="02040503050406030204" pitchFamily="18" charset="0"/>
                              <a:cs typeface="Calibri" panose="020F0502020204030204" pitchFamily="34" charset="0"/>
                            </a:rPr>
                          </m:ctrlPr>
                        </m:accPr>
                        <m:e>
                          <m:r>
                            <a:rPr lang="en-US" sz="3200" b="0" i="1" smtClean="0">
                              <a:solidFill>
                                <a:srgbClr val="2E507A"/>
                              </a:solidFill>
                              <a:latin typeface="Cambria Math" panose="02040503050406030204" pitchFamily="18" charset="0"/>
                              <a:cs typeface="Calibri" panose="020F0502020204030204" pitchFamily="34" charset="0"/>
                            </a:rPr>
                            <m:t>𝑝</m:t>
                          </m:r>
                        </m:e>
                      </m:acc>
                      <m:r>
                        <a:rPr lang="en-US" sz="3200" b="0" i="1" smtClean="0">
                          <a:solidFill>
                            <a:srgbClr val="2E507A"/>
                          </a:solidFill>
                          <a:latin typeface="Cambria Math" panose="02040503050406030204" pitchFamily="18" charset="0"/>
                          <a:cs typeface="Calibri" panose="020F0502020204030204" pitchFamily="34" charset="0"/>
                        </a:rPr>
                        <m:t>=</m:t>
                      </m:r>
                      <m:f>
                        <m:fPr>
                          <m:ctrlPr>
                            <a:rPr lang="en-US" sz="3200" b="0" i="1" smtClean="0">
                              <a:solidFill>
                                <a:srgbClr val="2E507A"/>
                              </a:solidFill>
                              <a:latin typeface="Cambria Math" panose="02040503050406030204" pitchFamily="18" charset="0"/>
                              <a:cs typeface="Calibri" panose="020F0502020204030204" pitchFamily="34" charset="0"/>
                            </a:rPr>
                          </m:ctrlPr>
                        </m:fPr>
                        <m:num>
                          <m:r>
                            <a:rPr lang="en-US" sz="3200" i="1">
                              <a:solidFill>
                                <a:srgbClr val="2E507A"/>
                              </a:solidFill>
                              <a:latin typeface="Cambria Math" panose="02040503050406030204" pitchFamily="18" charset="0"/>
                              <a:cs typeface="Calibri" panose="020F0502020204030204" pitchFamily="34" charset="0"/>
                            </a:rPr>
                            <m:t>2</m:t>
                          </m:r>
                          <m:sSub>
                            <m:sSubPr>
                              <m:ctrlPr>
                                <a:rPr lang="en-US" sz="3200" i="1">
                                  <a:solidFill>
                                    <a:srgbClr val="2E507A"/>
                                  </a:solidFill>
                                  <a:latin typeface="Cambria Math" panose="02040503050406030204" pitchFamily="18" charset="0"/>
                                  <a:cs typeface="Calibri" panose="020F0502020204030204" pitchFamily="34" charset="0"/>
                                </a:rPr>
                              </m:ctrlPr>
                            </m:sSubPr>
                            <m:e>
                              <m:r>
                                <a:rPr lang="en-US" sz="3200" i="1">
                                  <a:solidFill>
                                    <a:srgbClr val="2E507A"/>
                                  </a:solidFill>
                                  <a:latin typeface="Cambria Math" panose="02040503050406030204" pitchFamily="18" charset="0"/>
                                  <a:cs typeface="Calibri" panose="020F0502020204030204" pitchFamily="34" charset="0"/>
                                </a:rPr>
                                <m:t>𝑁</m:t>
                              </m:r>
                            </m:e>
                            <m:sub>
                              <m:r>
                                <a:rPr lang="en-US" sz="3200" i="1">
                                  <a:solidFill>
                                    <a:srgbClr val="2E507A"/>
                                  </a:solidFill>
                                  <a:latin typeface="Cambria Math" panose="02040503050406030204" pitchFamily="18" charset="0"/>
                                  <a:cs typeface="Calibri" panose="020F0502020204030204" pitchFamily="34" charset="0"/>
                                </a:rPr>
                                <m:t>11</m:t>
                              </m:r>
                            </m:sub>
                          </m:sSub>
                          <m:r>
                            <a:rPr lang="en-US" sz="3200" i="1">
                              <a:solidFill>
                                <a:srgbClr val="2E507A"/>
                              </a:solidFill>
                              <a:latin typeface="Cambria Math" panose="02040503050406030204" pitchFamily="18" charset="0"/>
                              <a:cs typeface="Calibri" panose="020F0502020204030204" pitchFamily="34" charset="0"/>
                            </a:rPr>
                            <m:t>+</m:t>
                          </m:r>
                          <m:sSub>
                            <m:sSubPr>
                              <m:ctrlPr>
                                <a:rPr lang="en-US" sz="3200" i="1">
                                  <a:solidFill>
                                    <a:srgbClr val="2E507A"/>
                                  </a:solidFill>
                                  <a:latin typeface="Cambria Math" panose="02040503050406030204" pitchFamily="18" charset="0"/>
                                  <a:cs typeface="Calibri" panose="020F0502020204030204" pitchFamily="34" charset="0"/>
                                </a:rPr>
                              </m:ctrlPr>
                            </m:sSubPr>
                            <m:e>
                              <m:r>
                                <a:rPr lang="en-US" sz="3200" i="1">
                                  <a:solidFill>
                                    <a:srgbClr val="2E507A"/>
                                  </a:solidFill>
                                  <a:latin typeface="Cambria Math" panose="02040503050406030204" pitchFamily="18" charset="0"/>
                                  <a:cs typeface="Calibri" panose="020F0502020204030204" pitchFamily="34" charset="0"/>
                                </a:rPr>
                                <m:t>𝑁</m:t>
                              </m:r>
                            </m:e>
                            <m:sub>
                              <m:r>
                                <a:rPr lang="en-US" sz="3200" i="1">
                                  <a:solidFill>
                                    <a:srgbClr val="2E507A"/>
                                  </a:solidFill>
                                  <a:latin typeface="Cambria Math" panose="02040503050406030204" pitchFamily="18" charset="0"/>
                                  <a:cs typeface="Calibri" panose="020F0502020204030204" pitchFamily="34" charset="0"/>
                                </a:rPr>
                                <m:t>12</m:t>
                              </m:r>
                            </m:sub>
                          </m:sSub>
                        </m:num>
                        <m:den>
                          <m:r>
                            <a:rPr lang="en-US" sz="3200" b="0" i="1" smtClean="0">
                              <a:solidFill>
                                <a:srgbClr val="2E507A"/>
                              </a:solidFill>
                              <a:latin typeface="Cambria Math" panose="02040503050406030204" pitchFamily="18" charset="0"/>
                              <a:cs typeface="Calibri" panose="020F0502020204030204" pitchFamily="34" charset="0"/>
                            </a:rPr>
                            <m:t>2</m:t>
                          </m:r>
                          <m:r>
                            <a:rPr lang="en-US" sz="3200" b="0" i="1" smtClean="0">
                              <a:solidFill>
                                <a:srgbClr val="2E507A"/>
                              </a:solidFill>
                              <a:latin typeface="Cambria Math" panose="02040503050406030204" pitchFamily="18" charset="0"/>
                              <a:cs typeface="Calibri" panose="020F0502020204030204" pitchFamily="34" charset="0"/>
                            </a:rPr>
                            <m:t>𝑁</m:t>
                          </m:r>
                        </m:den>
                      </m:f>
                    </m:oMath>
                  </m:oMathPara>
                </a14:m>
                <a:endParaRPr lang="en-US" sz="3200" dirty="0">
                  <a:solidFill>
                    <a:srgbClr val="2E507A"/>
                  </a:solidFill>
                  <a:latin typeface="Calibri" panose="020F0502020204030204" pitchFamily="34" charset="0"/>
                  <a:cs typeface="Calibri" panose="020F0502020204030204" pitchFamily="34" charset="0"/>
                </a:endParaRPr>
              </a:p>
            </p:txBody>
          </p:sp>
        </mc:Choice>
        <mc:Fallback>
          <p:sp>
            <p:nvSpPr>
              <p:cNvPr id="12" name="TextBox 11">
                <a:extLst>
                  <a:ext uri="{FF2B5EF4-FFF2-40B4-BE49-F238E27FC236}">
                    <a16:creationId xmlns:a16="http://schemas.microsoft.com/office/drawing/2014/main" id="{095B7736-236B-9741-A81E-13FF5C66409F}"/>
                  </a:ext>
                </a:extLst>
              </p:cNvPr>
              <p:cNvSpPr txBox="1">
                <a:spLocks noRot="1" noChangeAspect="1" noMove="1" noResize="1" noEditPoints="1" noAdjustHandles="1" noChangeArrowheads="1" noChangeShapeType="1" noTextEdit="1"/>
              </p:cNvSpPr>
              <p:nvPr/>
            </p:nvSpPr>
            <p:spPr>
              <a:xfrm>
                <a:off x="1676400" y="4193821"/>
                <a:ext cx="2909579" cy="921984"/>
              </a:xfrm>
              <a:prstGeom prst="rect">
                <a:avLst/>
              </a:prstGeom>
              <a:blipFill>
                <a:blip r:embed="rId3"/>
                <a:stretch>
                  <a:fillRect l="-1310" t="-1370" b="-1369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5B6B61B-1406-8D43-BC72-C328F821912C}"/>
                  </a:ext>
                </a:extLst>
              </p:cNvPr>
              <p:cNvSpPr txBox="1"/>
              <p:nvPr/>
            </p:nvSpPr>
            <p:spPr>
              <a:xfrm>
                <a:off x="7162800" y="4193821"/>
                <a:ext cx="2918491" cy="921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a:solidFill>
                                <a:srgbClr val="2E507A"/>
                              </a:solidFill>
                              <a:latin typeface="Cambria Math" panose="02040503050406030204" pitchFamily="18" charset="0"/>
                              <a:cs typeface="Calibri" panose="020F0502020204030204" pitchFamily="34" charset="0"/>
                            </a:rPr>
                          </m:ctrlPr>
                        </m:accPr>
                        <m:e>
                          <m:r>
                            <a:rPr lang="en-US" sz="3200" i="1">
                              <a:solidFill>
                                <a:srgbClr val="2E507A"/>
                              </a:solidFill>
                              <a:latin typeface="Cambria Math" panose="02040503050406030204" pitchFamily="18" charset="0"/>
                              <a:cs typeface="Calibri" panose="020F0502020204030204" pitchFamily="34" charset="0"/>
                            </a:rPr>
                            <m:t>𝑞</m:t>
                          </m:r>
                        </m:e>
                      </m:acc>
                      <m:r>
                        <a:rPr lang="en-US" sz="3200" b="0" i="1" smtClean="0">
                          <a:solidFill>
                            <a:srgbClr val="2E507A"/>
                          </a:solidFill>
                          <a:latin typeface="Cambria Math" panose="02040503050406030204" pitchFamily="18" charset="0"/>
                          <a:cs typeface="Calibri" panose="020F0502020204030204" pitchFamily="34" charset="0"/>
                        </a:rPr>
                        <m:t>=</m:t>
                      </m:r>
                      <m:f>
                        <m:fPr>
                          <m:ctrlPr>
                            <a:rPr lang="en-US" sz="3200" b="0" i="1" smtClean="0">
                              <a:solidFill>
                                <a:srgbClr val="2E507A"/>
                              </a:solidFill>
                              <a:latin typeface="Cambria Math" panose="02040503050406030204" pitchFamily="18" charset="0"/>
                              <a:cs typeface="Calibri" panose="020F0502020204030204" pitchFamily="34" charset="0"/>
                            </a:rPr>
                          </m:ctrlPr>
                        </m:fPr>
                        <m:num>
                          <m:r>
                            <a:rPr lang="en-US" sz="3200" i="1">
                              <a:solidFill>
                                <a:srgbClr val="2E507A"/>
                              </a:solidFill>
                              <a:latin typeface="Cambria Math" panose="02040503050406030204" pitchFamily="18" charset="0"/>
                              <a:cs typeface="Calibri" panose="020F0502020204030204" pitchFamily="34" charset="0"/>
                            </a:rPr>
                            <m:t>2</m:t>
                          </m:r>
                          <m:sSub>
                            <m:sSubPr>
                              <m:ctrlPr>
                                <a:rPr lang="en-US" sz="3200" i="1">
                                  <a:solidFill>
                                    <a:srgbClr val="2E507A"/>
                                  </a:solidFill>
                                  <a:latin typeface="Cambria Math" panose="02040503050406030204" pitchFamily="18" charset="0"/>
                                  <a:cs typeface="Calibri" panose="020F0502020204030204" pitchFamily="34" charset="0"/>
                                </a:rPr>
                              </m:ctrlPr>
                            </m:sSubPr>
                            <m:e>
                              <m:r>
                                <a:rPr lang="en-US" sz="3200" i="1">
                                  <a:solidFill>
                                    <a:srgbClr val="2E507A"/>
                                  </a:solidFill>
                                  <a:latin typeface="Cambria Math" panose="02040503050406030204" pitchFamily="18" charset="0"/>
                                  <a:cs typeface="Calibri" panose="020F0502020204030204" pitchFamily="34" charset="0"/>
                                </a:rPr>
                                <m:t>𝑁</m:t>
                              </m:r>
                            </m:e>
                            <m:sub>
                              <m:r>
                                <a:rPr lang="en-US" sz="3200" b="0" i="1" smtClean="0">
                                  <a:solidFill>
                                    <a:srgbClr val="2E507A"/>
                                  </a:solidFill>
                                  <a:latin typeface="Cambria Math" panose="02040503050406030204" pitchFamily="18" charset="0"/>
                                  <a:cs typeface="Calibri" panose="020F0502020204030204" pitchFamily="34" charset="0"/>
                                </a:rPr>
                                <m:t>22</m:t>
                              </m:r>
                            </m:sub>
                          </m:sSub>
                          <m:r>
                            <a:rPr lang="en-US" sz="3200" i="1">
                              <a:solidFill>
                                <a:srgbClr val="2E507A"/>
                              </a:solidFill>
                              <a:latin typeface="Cambria Math" panose="02040503050406030204" pitchFamily="18" charset="0"/>
                              <a:cs typeface="Calibri" panose="020F0502020204030204" pitchFamily="34" charset="0"/>
                            </a:rPr>
                            <m:t>+</m:t>
                          </m:r>
                          <m:sSub>
                            <m:sSubPr>
                              <m:ctrlPr>
                                <a:rPr lang="en-US" sz="3200" i="1">
                                  <a:solidFill>
                                    <a:srgbClr val="2E507A"/>
                                  </a:solidFill>
                                  <a:latin typeface="Cambria Math" panose="02040503050406030204" pitchFamily="18" charset="0"/>
                                  <a:cs typeface="Calibri" panose="020F0502020204030204" pitchFamily="34" charset="0"/>
                                </a:rPr>
                              </m:ctrlPr>
                            </m:sSubPr>
                            <m:e>
                              <m:r>
                                <a:rPr lang="en-US" sz="3200" i="1">
                                  <a:solidFill>
                                    <a:srgbClr val="2E507A"/>
                                  </a:solidFill>
                                  <a:latin typeface="Cambria Math" panose="02040503050406030204" pitchFamily="18" charset="0"/>
                                  <a:cs typeface="Calibri" panose="020F0502020204030204" pitchFamily="34" charset="0"/>
                                </a:rPr>
                                <m:t>𝑁</m:t>
                              </m:r>
                            </m:e>
                            <m:sub>
                              <m:r>
                                <a:rPr lang="en-US" sz="3200" i="1">
                                  <a:solidFill>
                                    <a:srgbClr val="2E507A"/>
                                  </a:solidFill>
                                  <a:latin typeface="Cambria Math" panose="02040503050406030204" pitchFamily="18" charset="0"/>
                                  <a:cs typeface="Calibri" panose="020F0502020204030204" pitchFamily="34" charset="0"/>
                                </a:rPr>
                                <m:t>12</m:t>
                              </m:r>
                            </m:sub>
                          </m:sSub>
                        </m:num>
                        <m:den>
                          <m:r>
                            <a:rPr lang="en-US" sz="3200" b="0" i="1" smtClean="0">
                              <a:solidFill>
                                <a:srgbClr val="2E507A"/>
                              </a:solidFill>
                              <a:latin typeface="Cambria Math" panose="02040503050406030204" pitchFamily="18" charset="0"/>
                              <a:cs typeface="Calibri" panose="020F0502020204030204" pitchFamily="34" charset="0"/>
                            </a:rPr>
                            <m:t>2</m:t>
                          </m:r>
                          <m:r>
                            <a:rPr lang="en-US" sz="3200" b="0" i="1" smtClean="0">
                              <a:solidFill>
                                <a:srgbClr val="2E507A"/>
                              </a:solidFill>
                              <a:latin typeface="Cambria Math" panose="02040503050406030204" pitchFamily="18" charset="0"/>
                              <a:cs typeface="Calibri" panose="020F0502020204030204" pitchFamily="34" charset="0"/>
                            </a:rPr>
                            <m:t>𝑁</m:t>
                          </m:r>
                        </m:den>
                      </m:f>
                    </m:oMath>
                  </m:oMathPara>
                </a14:m>
                <a:endParaRPr lang="en-US" sz="3200" dirty="0">
                  <a:solidFill>
                    <a:srgbClr val="2E507A"/>
                  </a:solidFill>
                  <a:latin typeface="Calibri" panose="020F0502020204030204" pitchFamily="34" charset="0"/>
                  <a:cs typeface="Calibri" panose="020F0502020204030204" pitchFamily="34" charset="0"/>
                </a:endParaRPr>
              </a:p>
            </p:txBody>
          </p:sp>
        </mc:Choice>
        <mc:Fallback>
          <p:sp>
            <p:nvSpPr>
              <p:cNvPr id="13" name="TextBox 12">
                <a:extLst>
                  <a:ext uri="{FF2B5EF4-FFF2-40B4-BE49-F238E27FC236}">
                    <a16:creationId xmlns:a16="http://schemas.microsoft.com/office/drawing/2014/main" id="{75B6B61B-1406-8D43-BC72-C328F821912C}"/>
                  </a:ext>
                </a:extLst>
              </p:cNvPr>
              <p:cNvSpPr txBox="1">
                <a:spLocks noRot="1" noChangeAspect="1" noMove="1" noResize="1" noEditPoints="1" noAdjustHandles="1" noChangeArrowheads="1" noChangeShapeType="1" noTextEdit="1"/>
              </p:cNvSpPr>
              <p:nvPr/>
            </p:nvSpPr>
            <p:spPr>
              <a:xfrm>
                <a:off x="7162800" y="4193821"/>
                <a:ext cx="2918491" cy="921984"/>
              </a:xfrm>
              <a:prstGeom prst="rect">
                <a:avLst/>
              </a:prstGeom>
              <a:blipFill>
                <a:blip r:embed="rId4"/>
                <a:stretch>
                  <a:fillRect l="-1304" t="-1370" b="-13699"/>
                </a:stretch>
              </a:blipFill>
            </p:spPr>
            <p:txBody>
              <a:bodyPr/>
              <a:lstStyle/>
              <a:p>
                <a:r>
                  <a:rPr lang="en-US">
                    <a:noFill/>
                  </a:rPr>
                  <a:t> </a:t>
                </a:r>
              </a:p>
            </p:txBody>
          </p:sp>
        </mc:Fallback>
      </mc:AlternateContent>
    </p:spTree>
    <p:extLst>
      <p:ext uri="{BB962C8B-B14F-4D97-AF65-F5344CB8AC3E}">
        <p14:creationId xmlns:p14="http://schemas.microsoft.com/office/powerpoint/2010/main" val="312453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541C3-0169-7346-8C8B-AFD0A1278C3D}"/>
              </a:ext>
            </a:extLst>
          </p:cNvPr>
          <p:cNvSpPr>
            <a:spLocks noGrp="1"/>
          </p:cNvSpPr>
          <p:nvPr>
            <p:ph type="title"/>
          </p:nvPr>
        </p:nvSpPr>
        <p:spPr/>
        <p:txBody>
          <a:bodyPr/>
          <a:lstStyle/>
          <a:p>
            <a:r>
              <a:rPr lang="en-US" dirty="0"/>
              <a:t>Hardy Weinberg Equilibrium (HWE)</a:t>
            </a:r>
          </a:p>
        </p:txBody>
      </p:sp>
      <p:sp>
        <p:nvSpPr>
          <p:cNvPr id="3" name="Content Placeholder 2">
            <a:extLst>
              <a:ext uri="{FF2B5EF4-FFF2-40B4-BE49-F238E27FC236}">
                <a16:creationId xmlns:a16="http://schemas.microsoft.com/office/drawing/2014/main" id="{C61F42B8-C957-DF4A-8BA4-A6AC3BDEA298}"/>
              </a:ext>
            </a:extLst>
          </p:cNvPr>
          <p:cNvSpPr>
            <a:spLocks noGrp="1"/>
          </p:cNvSpPr>
          <p:nvPr>
            <p:ph idx="1"/>
          </p:nvPr>
        </p:nvSpPr>
        <p:spPr/>
        <p:txBody>
          <a:bodyPr>
            <a:normAutofit fontScale="92500" lnSpcReduction="10000"/>
          </a:bodyPr>
          <a:lstStyle/>
          <a:p>
            <a:r>
              <a:rPr lang="en-US" dirty="0"/>
              <a:t>Assume a population with </a:t>
            </a:r>
          </a:p>
          <a:p>
            <a:pPr marL="914400" lvl="1" indent="-457200">
              <a:buFont typeface="+mj-lt"/>
              <a:buAutoNum type="arabicPeriod"/>
            </a:pPr>
            <a:r>
              <a:rPr lang="en-US" dirty="0"/>
              <a:t>No inbreeding</a:t>
            </a:r>
          </a:p>
          <a:p>
            <a:pPr marL="914400" lvl="1" indent="-457200">
              <a:buFont typeface="+mj-lt"/>
              <a:buAutoNum type="arabicPeriod"/>
            </a:pPr>
            <a:r>
              <a:rPr lang="en-US" dirty="0"/>
              <a:t>Is not under selection</a:t>
            </a:r>
          </a:p>
          <a:p>
            <a:pPr marL="914400" lvl="1" indent="-457200">
              <a:buFont typeface="+mj-lt"/>
              <a:buAutoNum type="arabicPeriod"/>
            </a:pPr>
            <a:r>
              <a:rPr lang="en-US" dirty="0"/>
              <a:t>No diff in allele </a:t>
            </a:r>
            <a:r>
              <a:rPr lang="en-US" dirty="0" err="1"/>
              <a:t>freq</a:t>
            </a:r>
            <a:r>
              <a:rPr lang="en-US" dirty="0"/>
              <a:t> between sexes</a:t>
            </a:r>
          </a:p>
          <a:p>
            <a:pPr marL="914400" lvl="1" indent="-457200">
              <a:buFont typeface="+mj-lt"/>
              <a:buAutoNum type="arabicPeriod"/>
            </a:pPr>
            <a:r>
              <a:rPr lang="en-US" dirty="0"/>
              <a:t>Mates randomly</a:t>
            </a:r>
          </a:p>
          <a:p>
            <a:pPr marL="914400" lvl="1" indent="-457200">
              <a:buFont typeface="+mj-lt"/>
              <a:buAutoNum type="arabicPeriod"/>
            </a:pPr>
            <a:endParaRPr lang="en-US" dirty="0"/>
          </a:p>
          <a:p>
            <a:r>
              <a:rPr lang="en-US" dirty="0"/>
              <a:t>How can we model alleles being sampled in a (large) population?</a:t>
            </a:r>
          </a:p>
          <a:p>
            <a:endParaRPr lang="en-US" dirty="0"/>
          </a:p>
          <a:p>
            <a:r>
              <a:rPr lang="en-US" dirty="0"/>
              <a:t>Sample with replacement -&gt; binomial sampling!</a:t>
            </a:r>
          </a:p>
          <a:p>
            <a:pPr lvl="1"/>
            <a:r>
              <a:rPr lang="en-US" dirty="0" err="1"/>
              <a:t>Pr</a:t>
            </a:r>
            <a:r>
              <a:rPr lang="en-US" dirty="0"/>
              <a:t>(</a:t>
            </a:r>
            <a:r>
              <a:rPr lang="en-US" b="1" i="1" dirty="0"/>
              <a:t>A</a:t>
            </a:r>
            <a:r>
              <a:rPr lang="en-US" baseline="-25000" dirty="0"/>
              <a:t>1</a:t>
            </a:r>
            <a:r>
              <a:rPr lang="en-US" b="1" i="1" dirty="0"/>
              <a:t>A</a:t>
            </a:r>
            <a:r>
              <a:rPr lang="en-US" baseline="-25000" dirty="0"/>
              <a:t>1</a:t>
            </a:r>
            <a:r>
              <a:rPr lang="en-US" dirty="0"/>
              <a:t>) = </a:t>
            </a:r>
            <a:r>
              <a:rPr lang="en-US" b="1" i="1" dirty="0"/>
              <a:t>p</a:t>
            </a:r>
            <a:r>
              <a:rPr lang="en-US" baseline="30000" dirty="0"/>
              <a:t>2</a:t>
            </a:r>
          </a:p>
          <a:p>
            <a:pPr lvl="1"/>
            <a:r>
              <a:rPr lang="en-US" dirty="0" err="1"/>
              <a:t>Pr</a:t>
            </a:r>
            <a:r>
              <a:rPr lang="en-US" dirty="0"/>
              <a:t>(</a:t>
            </a:r>
            <a:r>
              <a:rPr lang="en-US" b="1" i="1" dirty="0"/>
              <a:t>A</a:t>
            </a:r>
            <a:r>
              <a:rPr lang="en-US" baseline="-25000" dirty="0"/>
              <a:t>1</a:t>
            </a:r>
            <a:r>
              <a:rPr lang="en-US" b="1" i="1" dirty="0"/>
              <a:t>A</a:t>
            </a:r>
            <a:r>
              <a:rPr lang="en-US" baseline="-25000" dirty="0"/>
              <a:t>2</a:t>
            </a:r>
            <a:r>
              <a:rPr lang="en-US" dirty="0"/>
              <a:t>) = 2</a:t>
            </a:r>
            <a:r>
              <a:rPr lang="en-US" b="1" i="1" dirty="0"/>
              <a:t>pq</a:t>
            </a:r>
            <a:endParaRPr lang="en-US" baseline="30000" dirty="0"/>
          </a:p>
          <a:p>
            <a:pPr lvl="1"/>
            <a:r>
              <a:rPr lang="en-US" dirty="0" err="1"/>
              <a:t>Pr</a:t>
            </a:r>
            <a:r>
              <a:rPr lang="en-US" dirty="0"/>
              <a:t>(</a:t>
            </a:r>
            <a:r>
              <a:rPr lang="en-US" b="1" i="1" dirty="0"/>
              <a:t>A</a:t>
            </a:r>
            <a:r>
              <a:rPr lang="en-US" baseline="-25000" dirty="0"/>
              <a:t>2</a:t>
            </a:r>
            <a:r>
              <a:rPr lang="en-US" b="1" i="1" dirty="0"/>
              <a:t>A</a:t>
            </a:r>
            <a:r>
              <a:rPr lang="en-US" baseline="-25000" dirty="0"/>
              <a:t>2</a:t>
            </a:r>
            <a:r>
              <a:rPr lang="en-US" dirty="0"/>
              <a:t>) = </a:t>
            </a:r>
            <a:r>
              <a:rPr lang="en-US" b="1" i="1" dirty="0"/>
              <a:t>q</a:t>
            </a:r>
            <a:r>
              <a:rPr lang="en-US" baseline="30000" dirty="0"/>
              <a:t>2</a:t>
            </a:r>
          </a:p>
        </p:txBody>
      </p:sp>
      <p:sp>
        <p:nvSpPr>
          <p:cNvPr id="4" name="Slide Number Placeholder 3">
            <a:extLst>
              <a:ext uri="{FF2B5EF4-FFF2-40B4-BE49-F238E27FC236}">
                <a16:creationId xmlns:a16="http://schemas.microsoft.com/office/drawing/2014/main" id="{6278C9EC-C7B3-1F4C-8585-EFA7AF51D942}"/>
              </a:ext>
            </a:extLst>
          </p:cNvPr>
          <p:cNvSpPr>
            <a:spLocks noGrp="1"/>
          </p:cNvSpPr>
          <p:nvPr>
            <p:ph type="sldNum" sz="quarter" idx="12"/>
          </p:nvPr>
        </p:nvSpPr>
        <p:spPr/>
        <p:txBody>
          <a:bodyPr/>
          <a:lstStyle/>
          <a:p>
            <a:fld id="{F6F8042C-985E-034B-BB41-2A1F3109AE7A}" type="slidenum">
              <a:rPr lang="en-US" smtClean="0"/>
              <a:t>21</a:t>
            </a:fld>
            <a:endParaRPr lang="en-US"/>
          </a:p>
        </p:txBody>
      </p:sp>
    </p:spTree>
    <p:extLst>
      <p:ext uri="{BB962C8B-B14F-4D97-AF65-F5344CB8AC3E}">
        <p14:creationId xmlns:p14="http://schemas.microsoft.com/office/powerpoint/2010/main" val="266556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charRg st="227" end="24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charRg st="241" end="25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charRg st="256" end="27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F89A-93B3-234F-9CC4-D9708334389E}"/>
              </a:ext>
            </a:extLst>
          </p:cNvPr>
          <p:cNvSpPr>
            <a:spLocks noGrp="1"/>
          </p:cNvSpPr>
          <p:nvPr>
            <p:ph type="title"/>
          </p:nvPr>
        </p:nvSpPr>
        <p:spPr/>
        <p:txBody>
          <a:bodyPr/>
          <a:lstStyle/>
          <a:p>
            <a:r>
              <a:rPr lang="en-US" dirty="0"/>
              <a:t>MLE for MAF under HWE</a:t>
            </a:r>
          </a:p>
        </p:txBody>
      </p:sp>
      <p:sp>
        <p:nvSpPr>
          <p:cNvPr id="3" name="Content Placeholder 2">
            <a:extLst>
              <a:ext uri="{FF2B5EF4-FFF2-40B4-BE49-F238E27FC236}">
                <a16:creationId xmlns:a16="http://schemas.microsoft.com/office/drawing/2014/main" id="{3EDB2BFD-D9FF-3147-8E90-F9567F74C10A}"/>
              </a:ext>
            </a:extLst>
          </p:cNvPr>
          <p:cNvSpPr>
            <a:spLocks noGrp="1"/>
          </p:cNvSpPr>
          <p:nvPr>
            <p:ph idx="1"/>
          </p:nvPr>
        </p:nvSpPr>
        <p:spPr/>
        <p:txBody>
          <a:bodyPr/>
          <a:lstStyle/>
          <a:p>
            <a:r>
              <a:rPr lang="en-US" dirty="0"/>
              <a:t>What?</a:t>
            </a:r>
          </a:p>
        </p:txBody>
      </p:sp>
      <p:sp>
        <p:nvSpPr>
          <p:cNvPr id="4" name="Slide Number Placeholder 3">
            <a:extLst>
              <a:ext uri="{FF2B5EF4-FFF2-40B4-BE49-F238E27FC236}">
                <a16:creationId xmlns:a16="http://schemas.microsoft.com/office/drawing/2014/main" id="{DB36FB8E-5867-C34E-B033-08B8F56DDF3F}"/>
              </a:ext>
            </a:extLst>
          </p:cNvPr>
          <p:cNvSpPr>
            <a:spLocks noGrp="1"/>
          </p:cNvSpPr>
          <p:nvPr>
            <p:ph type="sldNum" sz="quarter" idx="12"/>
          </p:nvPr>
        </p:nvSpPr>
        <p:spPr/>
        <p:txBody>
          <a:bodyPr/>
          <a:lstStyle/>
          <a:p>
            <a:fld id="{F6F8042C-985E-034B-BB41-2A1F3109AE7A}" type="slidenum">
              <a:rPr lang="en-US" smtClean="0"/>
              <a:t>22</a:t>
            </a:fld>
            <a:endParaRPr lang="en-US"/>
          </a:p>
        </p:txBody>
      </p:sp>
    </p:spTree>
    <p:extLst>
      <p:ext uri="{BB962C8B-B14F-4D97-AF65-F5344CB8AC3E}">
        <p14:creationId xmlns:p14="http://schemas.microsoft.com/office/powerpoint/2010/main" val="654013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F89A-93B3-234F-9CC4-D9708334389E}"/>
              </a:ext>
            </a:extLst>
          </p:cNvPr>
          <p:cNvSpPr>
            <a:spLocks noGrp="1"/>
          </p:cNvSpPr>
          <p:nvPr>
            <p:ph type="title"/>
          </p:nvPr>
        </p:nvSpPr>
        <p:spPr/>
        <p:txBody>
          <a:bodyPr>
            <a:normAutofit fontScale="90000"/>
          </a:bodyPr>
          <a:lstStyle/>
          <a:p>
            <a:r>
              <a:rPr lang="en-US" dirty="0"/>
              <a:t>Maximum Likelihood Estimate for p under HWE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EDB2BFD-D9FF-3147-8E90-F9567F74C10A}"/>
                  </a:ext>
                </a:extLst>
              </p:cNvPr>
              <p:cNvSpPr>
                <a:spLocks noGrp="1"/>
              </p:cNvSpPr>
              <p:nvPr>
                <p:ph idx="1"/>
              </p:nvPr>
            </p:nvSpPr>
            <p:spPr/>
            <p:txBody>
              <a:bodyPr/>
              <a:lstStyle/>
              <a:p>
                <a:r>
                  <a:rPr lang="en-US" b="0" dirty="0">
                    <a:ea typeface="Cambria Math" panose="02040503050406030204" pitchFamily="18" charset="0"/>
                  </a:rPr>
                  <a:t>Likelihood of the data</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 </m:t>
                          </m:r>
                        </m:e>
                      </m:d>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r>
                            <m:rPr>
                              <m:sty m:val="p"/>
                            </m:rPr>
                            <a:rPr lang="en-US" b="0" i="0" smtClean="0">
                              <a:latin typeface="Cambria Math" panose="02040503050406030204" pitchFamily="18" charset="0"/>
                              <a:ea typeface="Cambria Math" panose="02040503050406030204" pitchFamily="18" charset="0"/>
                            </a:rPr>
                            <m:t>Pr</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e>
                      </m:nary>
                    </m:oMath>
                  </m:oMathPara>
                </a14:m>
                <a:endParaRPr lang="en-US" dirty="0"/>
              </a:p>
              <a:p>
                <a:pPr marL="457200" lvl="1" indent="0">
                  <a:buNone/>
                </a:pPr>
                <a:r>
                  <a:rPr lang="en-US" dirty="0"/>
                  <a:t>where </a:t>
                </a:r>
                <a14:m>
                  <m:oMath xmlns:m="http://schemas.openxmlformats.org/officeDocument/2006/math">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Pr</m:t>
                        </m:r>
                      </m:fName>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e>
                            <m:r>
                              <a:rPr lang="en-US" i="1">
                                <a:latin typeface="Cambria Math" panose="02040503050406030204" pitchFamily="18" charset="0"/>
                                <a:ea typeface="Cambria Math" panose="02040503050406030204" pitchFamily="18" charset="0"/>
                              </a:rPr>
                              <m:t>𝑝</m:t>
                            </m:r>
                          </m:e>
                        </m:d>
                      </m:e>
                    </m:func>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𝑝</m:t>
                        </m:r>
                      </m:e>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𝑖</m:t>
                            </m:r>
                          </m:sub>
                        </m:sSub>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𝑖</m:t>
                            </m:r>
                          </m:sub>
                        </m:sSub>
                      </m:sup>
                    </m:sSup>
                  </m:oMath>
                </a14:m>
                <a:endParaRPr lang="en-US" dirty="0"/>
              </a:p>
              <a:p>
                <a:endParaRPr lang="en-US" dirty="0">
                  <a:ea typeface="Cambria Math" panose="02040503050406030204" pitchFamily="18" charset="0"/>
                </a:endParaRPr>
              </a:p>
              <a:p>
                <a:r>
                  <a:rPr lang="en-US" dirty="0">
                    <a:ea typeface="Cambria Math" panose="02040503050406030204" pitchFamily="18" charset="0"/>
                  </a:rPr>
                  <a:t>Log-Likelihood of the data</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ℓ</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 </m:t>
                          </m:r>
                        </m:e>
                      </m:d>
                      <m:r>
                        <a:rPr lang="en-US" i="1">
                          <a:latin typeface="Cambria Math" panose="02040503050406030204" pitchFamily="18" charset="0"/>
                          <a:ea typeface="Cambria Math" panose="02040503050406030204" pitchFamily="18" charset="0"/>
                        </a:rPr>
                        <m:t>𝐺</m:t>
                      </m:r>
                      <m:r>
                        <a:rPr lang="en-US" i="1">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𝑁</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𝑝</m:t>
                                  </m:r>
                                </m:e>
                              </m:d>
                            </m:e>
                          </m:func>
                          <m:r>
                            <a:rPr lang="en-US" b="0" i="1" smtClean="0">
                              <a:latin typeface="Cambria Math" panose="02040503050406030204" pitchFamily="18" charset="0"/>
                              <a:ea typeface="Cambria Math" panose="02040503050406030204" pitchFamily="18" charset="0"/>
                            </a:rPr>
                            <m:t>+(2 −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log</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 </m:t>
                          </m:r>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m:oMathPara>
                </a14:m>
                <a:br>
                  <a:rPr lang="en-US" b="0" dirty="0">
                    <a:ea typeface="Cambria Math" panose="02040503050406030204" pitchFamily="18" charset="0"/>
                  </a:rPr>
                </a:br>
                <a:endParaRPr lang="en-US" dirty="0">
                  <a:ea typeface="Cambria Math" panose="02040503050406030204" pitchFamily="18" charset="0"/>
                </a:endParaRPr>
              </a:p>
              <a:p>
                <a:pPr marL="457200" lvl="1" indent="0">
                  <a:buNone/>
                </a:pPr>
                <a:endParaRPr lang="en-US" dirty="0"/>
              </a:p>
            </p:txBody>
          </p:sp>
        </mc:Choice>
        <mc:Fallback>
          <p:sp>
            <p:nvSpPr>
              <p:cNvPr id="3" name="Content Placeholder 2">
                <a:extLst>
                  <a:ext uri="{FF2B5EF4-FFF2-40B4-BE49-F238E27FC236}">
                    <a16:creationId xmlns:a16="http://schemas.microsoft.com/office/drawing/2014/main" id="{3EDB2BFD-D9FF-3147-8E90-F9567F74C10A}"/>
                  </a:ext>
                </a:extLst>
              </p:cNvPr>
              <p:cNvSpPr>
                <a:spLocks noGrp="1" noRot="1" noChangeAspect="1" noMove="1" noResize="1" noEditPoints="1" noAdjustHandles="1" noChangeArrowheads="1" noChangeShapeType="1" noTextEdit="1"/>
              </p:cNvSpPr>
              <p:nvPr>
                <p:ph idx="1"/>
              </p:nvPr>
            </p:nvSpPr>
            <p:spPr>
              <a:blipFill>
                <a:blip r:embed="rId2"/>
                <a:stretch>
                  <a:fillRect l="-1086" t="-18378" b="-2837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B36FB8E-5867-C34E-B033-08B8F56DDF3F}"/>
              </a:ext>
            </a:extLst>
          </p:cNvPr>
          <p:cNvSpPr>
            <a:spLocks noGrp="1"/>
          </p:cNvSpPr>
          <p:nvPr>
            <p:ph type="sldNum" sz="quarter" idx="12"/>
          </p:nvPr>
        </p:nvSpPr>
        <p:spPr/>
        <p:txBody>
          <a:bodyPr/>
          <a:lstStyle/>
          <a:p>
            <a:fld id="{F6F8042C-985E-034B-BB41-2A1F3109AE7A}" type="slidenum">
              <a:rPr lang="en-US" smtClean="0"/>
              <a:t>23</a:t>
            </a:fld>
            <a:endParaRPr lang="en-US"/>
          </a:p>
        </p:txBody>
      </p:sp>
    </p:spTree>
    <p:extLst>
      <p:ext uri="{BB962C8B-B14F-4D97-AF65-F5344CB8AC3E}">
        <p14:creationId xmlns:p14="http://schemas.microsoft.com/office/powerpoint/2010/main" val="333853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F89A-93B3-234F-9CC4-D9708334389E}"/>
              </a:ext>
            </a:extLst>
          </p:cNvPr>
          <p:cNvSpPr>
            <a:spLocks noGrp="1"/>
          </p:cNvSpPr>
          <p:nvPr>
            <p:ph type="title"/>
          </p:nvPr>
        </p:nvSpPr>
        <p:spPr/>
        <p:txBody>
          <a:bodyPr>
            <a:normAutofit fontScale="90000"/>
          </a:bodyPr>
          <a:lstStyle/>
          <a:p>
            <a:r>
              <a:rPr lang="en-US" dirty="0"/>
              <a:t>Maximum Likelihood Estimate for p under HWE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EDB2BFD-D9FF-3147-8E90-F9567F74C10A}"/>
                  </a:ext>
                </a:extLst>
              </p:cNvPr>
              <p:cNvSpPr>
                <a:spLocks noGrp="1"/>
              </p:cNvSpPr>
              <p:nvPr>
                <p:ph idx="1"/>
              </p:nvPr>
            </p:nvSpPr>
            <p:spPr/>
            <p:txBody>
              <a:bodyPr>
                <a:normAutofit lnSpcReduction="10000"/>
              </a:bodyPr>
              <a:lstStyle/>
              <a:p>
                <a:r>
                  <a:rPr lang="en-US" dirty="0">
                    <a:ea typeface="Cambria Math" panose="02040503050406030204" pitchFamily="18" charset="0"/>
                  </a:rPr>
                  <a:t>Log-Likelihood of the data</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ℓ</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 </m:t>
                          </m:r>
                        </m:e>
                      </m:d>
                      <m:r>
                        <a:rPr lang="en-US" i="1">
                          <a:latin typeface="Cambria Math" panose="02040503050406030204" pitchFamily="18" charset="0"/>
                          <a:ea typeface="Cambria Math" panose="02040503050406030204" pitchFamily="18" charset="0"/>
                        </a:rPr>
                        <m:t>𝐺</m:t>
                      </m:r>
                      <m:r>
                        <a:rPr lang="en-US" i="1">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𝑁</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𝑝</m:t>
                                  </m:r>
                                </m:e>
                              </m:d>
                            </m:e>
                          </m:func>
                          <m:r>
                            <a:rPr lang="en-US" b="0" i="1" smtClean="0">
                              <a:latin typeface="Cambria Math" panose="02040503050406030204" pitchFamily="18" charset="0"/>
                              <a:ea typeface="Cambria Math" panose="02040503050406030204" pitchFamily="18" charset="0"/>
                            </a:rPr>
                            <m:t>+(2 −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log</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 </m:t>
                          </m:r>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m:oMathPara>
                </a14:m>
                <a:br>
                  <a:rPr lang="en-US" b="0" dirty="0">
                    <a:ea typeface="Cambria Math" panose="02040503050406030204" pitchFamily="18" charset="0"/>
                  </a:rPr>
                </a:br>
                <a:endParaRPr lang="en-US" dirty="0">
                  <a:ea typeface="Cambria Math" panose="02040503050406030204" pitchFamily="18" charset="0"/>
                </a:endParaRPr>
              </a:p>
              <a:p>
                <a:r>
                  <a:rPr lang="en-US" dirty="0"/>
                  <a:t>Derivative is</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ℓ</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 </m:t>
                              </m:r>
                            </m:e>
                          </m:d>
                          <m:r>
                            <a:rPr lang="en-US" i="1">
                              <a:latin typeface="Cambria Math" panose="02040503050406030204" pitchFamily="18" charset="0"/>
                              <a:ea typeface="Cambria Math" panose="02040503050406030204" pitchFamily="18" charset="0"/>
                            </a:rPr>
                            <m:t>𝐺</m:t>
                          </m:r>
                          <m:r>
                            <a:rPr lang="en-US" i="1">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𝑑𝑝</m:t>
                          </m:r>
                        </m:den>
                      </m:f>
                      <m:r>
                        <a:rPr lang="en-US" i="1">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𝑁</m:t>
                          </m:r>
                        </m:sup>
                        <m:e>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den>
                          </m:f>
                        </m:e>
                      </m:nary>
                    </m:oMath>
                  </m:oMathPara>
                </a14:m>
                <a:endParaRPr lang="en-US" dirty="0"/>
              </a:p>
              <a:p>
                <a:pPr marL="0" indent="0">
                  <a:buNone/>
                </a:pPr>
                <a:r>
                  <a:rPr lang="en-US" dirty="0"/>
                  <a:t>Setting to 0 and solving for p</a:t>
                </a:r>
              </a:p>
              <a:p>
                <a:pPr marL="0" indent="0">
                  <a:buNone/>
                </a:pPr>
                <a14:m>
                  <m:oMathPara xmlns:m="http://schemas.openxmlformats.org/officeDocument/2006/math">
                    <m:oMathParaPr>
                      <m:jc m:val="centerGroup"/>
                    </m:oMathParaPr>
                    <m:oMath xmlns:m="http://schemas.openxmlformats.org/officeDocument/2006/math">
                      <m:acc>
                        <m:accPr>
                          <m:chr m:val="̂"/>
                          <m:ctrlPr>
                            <a:rPr lang="en-US" b="0" i="1" dirty="0" smtClean="0">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𝑝</m:t>
                          </m:r>
                        </m:e>
                      </m:acc>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𝑁</m:t>
                          </m:r>
                        </m:den>
                      </m:f>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𝑁</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11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12</m:t>
                              </m:r>
                            </m:sub>
                          </m:sSub>
                        </m:num>
                        <m:den>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𝑁</m:t>
                          </m:r>
                        </m:den>
                      </m:f>
                    </m:oMath>
                  </m:oMathPara>
                </a14:m>
                <a:endParaRPr lang="en-US" dirty="0"/>
              </a:p>
            </p:txBody>
          </p:sp>
        </mc:Choice>
        <mc:Fallback>
          <p:sp>
            <p:nvSpPr>
              <p:cNvPr id="3" name="Content Placeholder 2">
                <a:extLst>
                  <a:ext uri="{FF2B5EF4-FFF2-40B4-BE49-F238E27FC236}">
                    <a16:creationId xmlns:a16="http://schemas.microsoft.com/office/drawing/2014/main" id="{3EDB2BFD-D9FF-3147-8E90-F9567F74C10A}"/>
                  </a:ext>
                </a:extLst>
              </p:cNvPr>
              <p:cNvSpPr>
                <a:spLocks noGrp="1" noRot="1" noChangeAspect="1" noMove="1" noResize="1" noEditPoints="1" noAdjustHandles="1" noChangeArrowheads="1" noChangeShapeType="1" noTextEdit="1"/>
              </p:cNvSpPr>
              <p:nvPr>
                <p:ph idx="1"/>
              </p:nvPr>
            </p:nvSpPr>
            <p:spPr>
              <a:blipFill>
                <a:blip r:embed="rId2"/>
                <a:stretch>
                  <a:fillRect l="-1206" t="-23243" b="-4351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B36FB8E-5867-C34E-B033-08B8F56DDF3F}"/>
              </a:ext>
            </a:extLst>
          </p:cNvPr>
          <p:cNvSpPr>
            <a:spLocks noGrp="1"/>
          </p:cNvSpPr>
          <p:nvPr>
            <p:ph type="sldNum" sz="quarter" idx="12"/>
          </p:nvPr>
        </p:nvSpPr>
        <p:spPr/>
        <p:txBody>
          <a:bodyPr/>
          <a:lstStyle/>
          <a:p>
            <a:fld id="{F6F8042C-985E-034B-BB41-2A1F3109AE7A}" type="slidenum">
              <a:rPr lang="en-US" smtClean="0"/>
              <a:t>24</a:t>
            </a:fld>
            <a:endParaRPr lang="en-US"/>
          </a:p>
        </p:txBody>
      </p:sp>
    </p:spTree>
    <p:extLst>
      <p:ext uri="{BB962C8B-B14F-4D97-AF65-F5344CB8AC3E}">
        <p14:creationId xmlns:p14="http://schemas.microsoft.com/office/powerpoint/2010/main" val="10577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41415-4CAD-ED48-85BE-5E80FADE05F6}"/>
              </a:ext>
            </a:extLst>
          </p:cNvPr>
          <p:cNvSpPr>
            <a:spLocks noGrp="1"/>
          </p:cNvSpPr>
          <p:nvPr>
            <p:ph type="title"/>
          </p:nvPr>
        </p:nvSpPr>
        <p:spPr/>
        <p:txBody>
          <a:bodyPr/>
          <a:lstStyle/>
          <a:p>
            <a:r>
              <a:rPr lang="en-US" dirty="0"/>
              <a:t>HWE in Continental Populations</a:t>
            </a:r>
          </a:p>
        </p:txBody>
      </p:sp>
      <p:sp>
        <p:nvSpPr>
          <p:cNvPr id="4" name="Slide Number Placeholder 3">
            <a:extLst>
              <a:ext uri="{FF2B5EF4-FFF2-40B4-BE49-F238E27FC236}">
                <a16:creationId xmlns:a16="http://schemas.microsoft.com/office/drawing/2014/main" id="{C253C6A0-54F0-0045-8C47-6E8FE7E24821}"/>
              </a:ext>
            </a:extLst>
          </p:cNvPr>
          <p:cNvSpPr>
            <a:spLocks noGrp="1"/>
          </p:cNvSpPr>
          <p:nvPr>
            <p:ph type="sldNum" sz="quarter" idx="12"/>
          </p:nvPr>
        </p:nvSpPr>
        <p:spPr/>
        <p:txBody>
          <a:bodyPr/>
          <a:lstStyle/>
          <a:p>
            <a:fld id="{F6F8042C-985E-034B-BB41-2A1F3109AE7A}" type="slidenum">
              <a:rPr lang="en-US" smtClean="0"/>
              <a:t>25</a:t>
            </a:fld>
            <a:endParaRPr lang="en-US"/>
          </a:p>
        </p:txBody>
      </p:sp>
      <p:pic>
        <p:nvPicPr>
          <p:cNvPr id="5" name="Picture 4">
            <a:extLst>
              <a:ext uri="{FF2B5EF4-FFF2-40B4-BE49-F238E27FC236}">
                <a16:creationId xmlns:a16="http://schemas.microsoft.com/office/drawing/2014/main" id="{E76D2173-77B6-9340-9C5B-CA7BACAF60B3}"/>
              </a:ext>
            </a:extLst>
          </p:cNvPr>
          <p:cNvPicPr>
            <a:picLocks noChangeAspect="1"/>
          </p:cNvPicPr>
          <p:nvPr/>
        </p:nvPicPr>
        <p:blipFill>
          <a:blip r:embed="rId2"/>
          <a:stretch>
            <a:fillRect/>
          </a:stretch>
        </p:blipFill>
        <p:spPr>
          <a:xfrm>
            <a:off x="1882830" y="1355834"/>
            <a:ext cx="8426339" cy="4858082"/>
          </a:xfrm>
          <a:prstGeom prst="rect">
            <a:avLst/>
          </a:prstGeom>
        </p:spPr>
      </p:pic>
      <p:sp>
        <p:nvSpPr>
          <p:cNvPr id="6" name="Rectangle 5">
            <a:extLst>
              <a:ext uri="{FF2B5EF4-FFF2-40B4-BE49-F238E27FC236}">
                <a16:creationId xmlns:a16="http://schemas.microsoft.com/office/drawing/2014/main" id="{6CCFD5A8-C4DA-164B-A313-8B84EBD87595}"/>
              </a:ext>
            </a:extLst>
          </p:cNvPr>
          <p:cNvSpPr/>
          <p:nvPr/>
        </p:nvSpPr>
        <p:spPr>
          <a:xfrm>
            <a:off x="6115905" y="6308209"/>
            <a:ext cx="4193264" cy="369332"/>
          </a:xfrm>
          <a:prstGeom prst="rect">
            <a:avLst/>
          </a:prstGeom>
        </p:spPr>
        <p:txBody>
          <a:bodyPr wrap="none">
            <a:spAutoFit/>
          </a:bodyPr>
          <a:lstStyle/>
          <a:p>
            <a:r>
              <a:rPr lang="en-US" dirty="0"/>
              <a:t>https://</a:t>
            </a:r>
            <a:r>
              <a:rPr lang="en-US" dirty="0" err="1"/>
              <a:t>github.com</a:t>
            </a:r>
            <a:r>
              <a:rPr lang="en-US" dirty="0"/>
              <a:t>/</a:t>
            </a:r>
            <a:r>
              <a:rPr lang="en-US" dirty="0" err="1"/>
              <a:t>cooplab</a:t>
            </a:r>
            <a:r>
              <a:rPr lang="en-US" dirty="0"/>
              <a:t>/</a:t>
            </a:r>
            <a:r>
              <a:rPr lang="en-US" dirty="0" err="1"/>
              <a:t>popgen</a:t>
            </a:r>
            <a:r>
              <a:rPr lang="en-US" dirty="0"/>
              <a:t>-notes</a:t>
            </a:r>
          </a:p>
        </p:txBody>
      </p:sp>
    </p:spTree>
    <p:extLst>
      <p:ext uri="{BB962C8B-B14F-4D97-AF65-F5344CB8AC3E}">
        <p14:creationId xmlns:p14="http://schemas.microsoft.com/office/powerpoint/2010/main" val="994621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90C03-E61F-E247-B368-0038E2C2355F}"/>
              </a:ext>
            </a:extLst>
          </p:cNvPr>
          <p:cNvSpPr>
            <a:spLocks noGrp="1"/>
          </p:cNvSpPr>
          <p:nvPr>
            <p:ph type="title"/>
          </p:nvPr>
        </p:nvSpPr>
        <p:spPr/>
        <p:txBody>
          <a:bodyPr>
            <a:normAutofit/>
          </a:bodyPr>
          <a:lstStyle/>
          <a:p>
            <a:r>
              <a:rPr lang="en-US" dirty="0"/>
              <a:t>Do “genes” mirror geography?</a:t>
            </a:r>
          </a:p>
        </p:txBody>
      </p:sp>
      <p:sp>
        <p:nvSpPr>
          <p:cNvPr id="4" name="Slide Number Placeholder 3">
            <a:extLst>
              <a:ext uri="{FF2B5EF4-FFF2-40B4-BE49-F238E27FC236}">
                <a16:creationId xmlns:a16="http://schemas.microsoft.com/office/drawing/2014/main" id="{5BD7BA7C-D995-4648-8467-2854CAAE4BE7}"/>
              </a:ext>
            </a:extLst>
          </p:cNvPr>
          <p:cNvSpPr>
            <a:spLocks noGrp="1"/>
          </p:cNvSpPr>
          <p:nvPr>
            <p:ph type="sldNum" sz="quarter" idx="12"/>
          </p:nvPr>
        </p:nvSpPr>
        <p:spPr/>
        <p:txBody>
          <a:bodyPr/>
          <a:lstStyle/>
          <a:p>
            <a:fld id="{F6F8042C-985E-034B-BB41-2A1F3109AE7A}" type="slidenum">
              <a:rPr lang="en-US" smtClean="0"/>
              <a:t>26</a:t>
            </a:fld>
            <a:endParaRPr lang="en-US" dirty="0"/>
          </a:p>
        </p:txBody>
      </p:sp>
      <p:sp>
        <p:nvSpPr>
          <p:cNvPr id="7" name="Content Placeholder 2">
            <a:extLst>
              <a:ext uri="{FF2B5EF4-FFF2-40B4-BE49-F238E27FC236}">
                <a16:creationId xmlns:a16="http://schemas.microsoft.com/office/drawing/2014/main" id="{75DC77E1-A42F-5746-84BC-091B68232CB0}"/>
              </a:ext>
            </a:extLst>
          </p:cNvPr>
          <p:cNvSpPr>
            <a:spLocks noGrp="1"/>
          </p:cNvSpPr>
          <p:nvPr>
            <p:ph idx="1"/>
          </p:nvPr>
        </p:nvSpPr>
        <p:spPr>
          <a:xfrm>
            <a:off x="838200" y="1492469"/>
            <a:ext cx="10515600" cy="4681728"/>
          </a:xfrm>
        </p:spPr>
        <p:txBody>
          <a:bodyPr anchor="ctr"/>
          <a:lstStyle/>
          <a:p>
            <a:pPr marL="0" indent="0" algn="ctr">
              <a:buNone/>
            </a:pPr>
            <a:r>
              <a:rPr lang="en-US" b="1" dirty="0"/>
              <a:t>!? POP QUIZ  !?</a:t>
            </a:r>
          </a:p>
          <a:p>
            <a:endParaRPr lang="en-US" dirty="0"/>
          </a:p>
        </p:txBody>
      </p:sp>
    </p:spTree>
    <p:extLst>
      <p:ext uri="{BB962C8B-B14F-4D97-AF65-F5344CB8AC3E}">
        <p14:creationId xmlns:p14="http://schemas.microsoft.com/office/powerpoint/2010/main" val="3774773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Figure 1">
            <a:extLst>
              <a:ext uri="{FF2B5EF4-FFF2-40B4-BE49-F238E27FC236}">
                <a16:creationId xmlns:a16="http://schemas.microsoft.com/office/drawing/2014/main" id="{2E932FD8-4D36-FE4F-A84C-268608A56A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9375"/>
          <a:stretch/>
        </p:blipFill>
        <p:spPr bwMode="auto">
          <a:xfrm>
            <a:off x="2722157" y="1279525"/>
            <a:ext cx="6917238" cy="54419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DE90C03-E61F-E247-B368-0038E2C2355F}"/>
              </a:ext>
            </a:extLst>
          </p:cNvPr>
          <p:cNvSpPr>
            <a:spLocks noGrp="1"/>
          </p:cNvSpPr>
          <p:nvPr>
            <p:ph type="title"/>
          </p:nvPr>
        </p:nvSpPr>
        <p:spPr/>
        <p:txBody>
          <a:bodyPr>
            <a:normAutofit/>
          </a:bodyPr>
          <a:lstStyle/>
          <a:p>
            <a:r>
              <a:rPr lang="en-US" dirty="0"/>
              <a:t>Genes mirror geography within Europe</a:t>
            </a:r>
          </a:p>
        </p:txBody>
      </p:sp>
      <p:sp>
        <p:nvSpPr>
          <p:cNvPr id="4" name="Slide Number Placeholder 3">
            <a:extLst>
              <a:ext uri="{FF2B5EF4-FFF2-40B4-BE49-F238E27FC236}">
                <a16:creationId xmlns:a16="http://schemas.microsoft.com/office/drawing/2014/main" id="{5BD7BA7C-D995-4648-8467-2854CAAE4BE7}"/>
              </a:ext>
            </a:extLst>
          </p:cNvPr>
          <p:cNvSpPr>
            <a:spLocks noGrp="1"/>
          </p:cNvSpPr>
          <p:nvPr>
            <p:ph type="sldNum" sz="quarter" idx="12"/>
          </p:nvPr>
        </p:nvSpPr>
        <p:spPr/>
        <p:txBody>
          <a:bodyPr/>
          <a:lstStyle/>
          <a:p>
            <a:fld id="{F6F8042C-985E-034B-BB41-2A1F3109AE7A}" type="slidenum">
              <a:rPr lang="en-US" smtClean="0"/>
              <a:t>27</a:t>
            </a:fld>
            <a:endParaRPr lang="en-US" dirty="0"/>
          </a:p>
        </p:txBody>
      </p:sp>
      <p:sp>
        <p:nvSpPr>
          <p:cNvPr id="5" name="Rectangle 4">
            <a:extLst>
              <a:ext uri="{FF2B5EF4-FFF2-40B4-BE49-F238E27FC236}">
                <a16:creationId xmlns:a16="http://schemas.microsoft.com/office/drawing/2014/main" id="{16100332-29EF-6C4C-A1D7-5995C85376FF}"/>
              </a:ext>
            </a:extLst>
          </p:cNvPr>
          <p:cNvSpPr/>
          <p:nvPr/>
        </p:nvSpPr>
        <p:spPr>
          <a:xfrm>
            <a:off x="8937125" y="6079351"/>
            <a:ext cx="3118945" cy="276999"/>
          </a:xfrm>
          <a:prstGeom prst="rect">
            <a:avLst/>
          </a:prstGeom>
        </p:spPr>
        <p:txBody>
          <a:bodyPr wrap="square">
            <a:spAutoFit/>
          </a:bodyPr>
          <a:lstStyle/>
          <a:p>
            <a:r>
              <a:rPr lang="en-US" sz="1200" dirty="0" err="1">
                <a:solidFill>
                  <a:srgbClr val="222222"/>
                </a:solidFill>
                <a:latin typeface="Arial" panose="020B0604020202020204" pitchFamily="34" charset="0"/>
              </a:rPr>
              <a:t>Novembre</a:t>
            </a:r>
            <a:r>
              <a:rPr lang="en-US" sz="1200" dirty="0">
                <a:solidFill>
                  <a:srgbClr val="222222"/>
                </a:solidFill>
                <a:latin typeface="Arial" panose="020B0604020202020204" pitchFamily="34" charset="0"/>
              </a:rPr>
              <a:t>, John, et al. </a:t>
            </a:r>
            <a:r>
              <a:rPr lang="en-US" sz="1200" i="1" dirty="0">
                <a:solidFill>
                  <a:srgbClr val="222222"/>
                </a:solidFill>
                <a:latin typeface="Arial" panose="020B0604020202020204" pitchFamily="34" charset="0"/>
              </a:rPr>
              <a:t>Nature</a:t>
            </a:r>
            <a:r>
              <a:rPr lang="en-US" sz="1200" dirty="0">
                <a:solidFill>
                  <a:srgbClr val="222222"/>
                </a:solidFill>
                <a:latin typeface="Arial" panose="020B0604020202020204" pitchFamily="34" charset="0"/>
              </a:rPr>
              <a:t> 2008</a:t>
            </a:r>
            <a:endParaRPr lang="en-US" sz="1200" dirty="0"/>
          </a:p>
        </p:txBody>
      </p:sp>
    </p:spTree>
    <p:extLst>
      <p:ext uri="{BB962C8B-B14F-4D97-AF65-F5344CB8AC3E}">
        <p14:creationId xmlns:p14="http://schemas.microsoft.com/office/powerpoint/2010/main" val="1438589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D7450-ADC6-7C46-B8B5-C14508B7703D}"/>
              </a:ext>
            </a:extLst>
          </p:cNvPr>
          <p:cNvSpPr>
            <a:spLocks noGrp="1"/>
          </p:cNvSpPr>
          <p:nvPr>
            <p:ph type="title"/>
          </p:nvPr>
        </p:nvSpPr>
        <p:spPr/>
        <p:txBody>
          <a:bodyPr/>
          <a:lstStyle/>
          <a:p>
            <a:r>
              <a:rPr lang="en-US" dirty="0"/>
              <a:t>Genotyping principal component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42ECB8-47F0-724C-83C2-F77F52BB7307}"/>
                  </a:ext>
                </a:extLst>
              </p:cNvPr>
              <p:cNvSpPr>
                <a:spLocks noGrp="1"/>
              </p:cNvSpPr>
              <p:nvPr>
                <p:ph idx="1"/>
              </p:nvPr>
            </p:nvSpPr>
            <p:spPr/>
            <p:txBody>
              <a:bodyPr>
                <a:normAutofit lnSpcReduction="10000"/>
              </a:bodyPr>
              <a:lstStyle/>
              <a:p>
                <a:r>
                  <a:rPr lang="en-US" dirty="0"/>
                  <a:t>Principal components reflect population structure</a:t>
                </a:r>
              </a:p>
              <a:p>
                <a:endParaRPr lang="en-US" dirty="0"/>
              </a:p>
              <a:p>
                <a:r>
                  <a:rPr lang="en-US" dirty="0"/>
                  <a:t>Let </a:t>
                </a:r>
                <a14:m>
                  <m:oMath xmlns:m="http://schemas.openxmlformats.org/officeDocument/2006/math">
                    <m:r>
                      <a:rPr lang="en-US" b="0" i="1" smtClean="0">
                        <a:latin typeface="Cambria Math" panose="02040503050406030204" pitchFamily="18" charset="0"/>
                      </a:rPr>
                      <m:t>𝑋</m:t>
                    </m:r>
                  </m:oMath>
                </a14:m>
                <a:r>
                  <a:rPr lang="en-US" dirty="0"/>
                  <a:t> be the n x p centered/standardized genotype matrix</a:t>
                </a:r>
              </a:p>
              <a:p>
                <a:endParaRPr lang="en-US" dirty="0"/>
              </a:p>
              <a:p>
                <a:r>
                  <a:rPr lang="en-US" dirty="0"/>
                  <a:t>Compute singular value decomposition as </a:t>
                </a:r>
                <a14:m>
                  <m:oMath xmlns:m="http://schemas.openxmlformats.org/officeDocument/2006/math">
                    <m:r>
                      <a:rPr lang="en-US" i="1">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𝑈𝑆𝑉</m:t>
                    </m:r>
                    <m:r>
                      <a:rPr lang="en-US" b="0" i="1" smtClean="0">
                        <a:latin typeface="Cambria Math" panose="02040503050406030204" pitchFamily="18" charset="0"/>
                      </a:rPr>
                      <m:t>′</m:t>
                    </m:r>
                  </m:oMath>
                </a14:m>
                <a:r>
                  <a:rPr lang="en-US" dirty="0"/>
                  <a:t> where </a:t>
                </a:r>
                <a14:m>
                  <m:oMath xmlns:m="http://schemas.openxmlformats.org/officeDocument/2006/math">
                    <m:r>
                      <a:rPr lang="en-US" i="1">
                        <a:latin typeface="Cambria Math" panose="02040503050406030204" pitchFamily="18" charset="0"/>
                      </a:rPr>
                      <m:t>𝑈</m:t>
                    </m:r>
                  </m:oMath>
                </a14:m>
                <a:r>
                  <a:rPr lang="en-US" dirty="0"/>
                  <a:t> is an </a:t>
                </a:r>
                <a:r>
                  <a:rPr lang="en-US" dirty="0" err="1"/>
                  <a:t>nxn</a:t>
                </a:r>
                <a:r>
                  <a:rPr lang="en-US" dirty="0"/>
                  <a:t> </a:t>
                </a:r>
                <a:r>
                  <a:rPr lang="en-US" dirty="0" err="1"/>
                  <a:t>orthnormal</a:t>
                </a:r>
                <a:r>
                  <a:rPr lang="en-US" dirty="0"/>
                  <a:t> matrix, </a:t>
                </a:r>
                <a14:m>
                  <m:oMath xmlns:m="http://schemas.openxmlformats.org/officeDocument/2006/math">
                    <m:r>
                      <a:rPr lang="en-US" i="1">
                        <a:latin typeface="Cambria Math" panose="02040503050406030204" pitchFamily="18" charset="0"/>
                      </a:rPr>
                      <m:t>𝑆</m:t>
                    </m:r>
                  </m:oMath>
                </a14:m>
                <a:r>
                  <a:rPr lang="en-US" dirty="0"/>
                  <a:t> is an </a:t>
                </a:r>
                <a:r>
                  <a:rPr lang="en-US" dirty="0" err="1"/>
                  <a:t>nxp</a:t>
                </a:r>
                <a:r>
                  <a:rPr lang="en-US" dirty="0"/>
                  <a:t> diagonal matrix with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𝑖𝑖</m:t>
                        </m:r>
                      </m:sub>
                    </m:sSub>
                    <m:r>
                      <a:rPr lang="en-US" b="0" i="1" smtClean="0">
                        <a:latin typeface="Cambria Math" panose="02040503050406030204" pitchFamily="18" charset="0"/>
                      </a:rPr>
                      <m:t>≥0</m:t>
                    </m:r>
                  </m:oMath>
                </a14:m>
                <a:r>
                  <a:rPr lang="en-US" dirty="0"/>
                  <a:t> and </a:t>
                </a:r>
                <a14:m>
                  <m:oMath xmlns:m="http://schemas.openxmlformats.org/officeDocument/2006/math">
                    <m:r>
                      <a:rPr lang="en-US" i="1">
                        <a:latin typeface="Cambria Math" panose="02040503050406030204" pitchFamily="18" charset="0"/>
                      </a:rPr>
                      <m:t>𝑉</m:t>
                    </m:r>
                  </m:oMath>
                </a14:m>
                <a:r>
                  <a:rPr lang="en-US" dirty="0"/>
                  <a:t> is the </a:t>
                </a:r>
                <a:r>
                  <a:rPr lang="en-US" dirty="0" err="1"/>
                  <a:t>pxp</a:t>
                </a:r>
                <a:r>
                  <a:rPr lang="en-US" dirty="0"/>
                  <a:t> </a:t>
                </a:r>
                <a:r>
                  <a:rPr lang="en-US" dirty="0" err="1"/>
                  <a:t>orthnormal</a:t>
                </a:r>
                <a:r>
                  <a:rPr lang="en-US" dirty="0"/>
                  <a:t> loadings matrix</a:t>
                </a:r>
              </a:p>
              <a:p>
                <a:endParaRPr lang="en-US" dirty="0"/>
              </a:p>
              <a:p>
                <a:r>
                  <a:rPr lang="en-US" dirty="0"/>
                  <a:t>The first k principal components are given by k columns of </a:t>
                </a:r>
                <a14:m>
                  <m:oMath xmlns:m="http://schemas.openxmlformats.org/officeDocument/2006/math">
                    <m:r>
                      <a:rPr lang="en-US" i="1">
                        <a:latin typeface="Cambria Math" panose="02040503050406030204" pitchFamily="18" charset="0"/>
                      </a:rPr>
                      <m:t>𝑈</m:t>
                    </m:r>
                  </m:oMath>
                </a14:m>
                <a:r>
                  <a:rPr lang="en-US" dirty="0"/>
                  <a:t> </a:t>
                </a:r>
                <a14:m>
                  <m:oMath xmlns:m="http://schemas.openxmlformats.org/officeDocument/2006/math">
                    <m:r>
                      <a:rPr lang="en-US" b="0" i="0" smtClean="0">
                        <a:latin typeface="Cambria Math" panose="02040503050406030204" pitchFamily="18" charset="0"/>
                      </a:rPr>
                      <m:t>[</m:t>
                    </m:r>
                    <m:sSub>
                      <m:sSubPr>
                        <m:ctrlPr>
                          <a:rPr lang="en-US" b="0" i="0" smtClean="0">
                            <a:latin typeface="Cambria Math" panose="02040503050406030204" pitchFamily="18" charset="0"/>
                          </a:rPr>
                        </m:ctrlPr>
                      </m:sSubPr>
                      <m:e>
                        <m:r>
                          <a:rPr lang="en-US" b="0" i="1" smtClean="0">
                            <a:latin typeface="Cambria Math" panose="02040503050406030204" pitchFamily="18" charset="0"/>
                          </a:rPr>
                          <m:t>𝑈</m:t>
                        </m:r>
                      </m:e>
                      <m:sub>
                        <m:r>
                          <a:rPr lang="en-US" b="0" i="0" smtClean="0">
                            <a:latin typeface="Cambria Math" panose="02040503050406030204" pitchFamily="18" charset="0"/>
                          </a:rPr>
                          <m:t>1</m:t>
                        </m:r>
                      </m:sub>
                    </m:sSub>
                    <m:r>
                      <a:rPr lang="en-US" b="0" i="0" smtClean="0">
                        <a:latin typeface="Cambria Math" panose="02040503050406030204" pitchFamily="18" charset="0"/>
                      </a:rPr>
                      <m:t>,…, </m:t>
                    </m:r>
                    <m:sSub>
                      <m:sSubPr>
                        <m:ctrlPr>
                          <a:rPr lang="en-US" b="0" i="0" smtClean="0">
                            <a:latin typeface="Cambria Math" panose="02040503050406030204" pitchFamily="18" charset="0"/>
                          </a:rPr>
                        </m:ctrlPr>
                      </m:sSubPr>
                      <m:e>
                        <m:r>
                          <a:rPr lang="en-US" b="0" i="1" smtClean="0">
                            <a:latin typeface="Cambria Math" panose="02040503050406030204" pitchFamily="18" charset="0"/>
                          </a:rPr>
                          <m:t>𝑈</m:t>
                        </m:r>
                      </m:e>
                      <m:sub>
                        <m:r>
                          <m:rPr>
                            <m:sty m:val="p"/>
                          </m:rPr>
                          <a:rPr lang="en-US" b="0" i="0" smtClean="0">
                            <a:latin typeface="Cambria Math" panose="02040503050406030204" pitchFamily="18" charset="0"/>
                          </a:rPr>
                          <m:t>k</m:t>
                        </m:r>
                      </m:sub>
                    </m:sSub>
                    <m:r>
                      <a:rPr lang="en-US" b="0" i="0" smtClean="0">
                        <a:latin typeface="Cambria Math" panose="02040503050406030204" pitchFamily="18" charset="0"/>
                      </a:rPr>
                      <m:t>]</m:t>
                    </m:r>
                  </m:oMath>
                </a14:m>
                <a:endParaRPr lang="en-US" dirty="0"/>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2D42ECB8-47F0-724C-83C2-F77F52BB7307}"/>
                  </a:ext>
                </a:extLst>
              </p:cNvPr>
              <p:cNvSpPr>
                <a:spLocks noGrp="1" noRot="1" noChangeAspect="1" noMove="1" noResize="1" noEditPoints="1" noAdjustHandles="1" noChangeArrowheads="1" noChangeShapeType="1" noTextEdit="1"/>
              </p:cNvSpPr>
              <p:nvPr>
                <p:ph idx="1"/>
              </p:nvPr>
            </p:nvSpPr>
            <p:spPr>
              <a:blipFill>
                <a:blip r:embed="rId2"/>
                <a:stretch>
                  <a:fillRect l="-1086" t="-297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6FE8C7A-1E40-3C42-AFAF-3DFAB9B314A4}"/>
              </a:ext>
            </a:extLst>
          </p:cNvPr>
          <p:cNvSpPr>
            <a:spLocks noGrp="1"/>
          </p:cNvSpPr>
          <p:nvPr>
            <p:ph type="sldNum" sz="quarter" idx="12"/>
          </p:nvPr>
        </p:nvSpPr>
        <p:spPr/>
        <p:txBody>
          <a:bodyPr/>
          <a:lstStyle/>
          <a:p>
            <a:fld id="{F6F8042C-985E-034B-BB41-2A1F3109AE7A}" type="slidenum">
              <a:rPr lang="en-US" smtClean="0"/>
              <a:t>28</a:t>
            </a:fld>
            <a:endParaRPr lang="en-US"/>
          </a:p>
        </p:txBody>
      </p:sp>
      <p:sp>
        <p:nvSpPr>
          <p:cNvPr id="5" name="Rectangle 4">
            <a:extLst>
              <a:ext uri="{FF2B5EF4-FFF2-40B4-BE49-F238E27FC236}">
                <a16:creationId xmlns:a16="http://schemas.microsoft.com/office/drawing/2014/main" id="{D25893C0-AD28-FE41-A2B0-B6432D6F70A9}"/>
              </a:ext>
            </a:extLst>
          </p:cNvPr>
          <p:cNvSpPr/>
          <p:nvPr/>
        </p:nvSpPr>
        <p:spPr>
          <a:xfrm>
            <a:off x="8937125" y="6034441"/>
            <a:ext cx="3118945" cy="461665"/>
          </a:xfrm>
          <a:prstGeom prst="rect">
            <a:avLst/>
          </a:prstGeom>
        </p:spPr>
        <p:txBody>
          <a:bodyPr wrap="square">
            <a:spAutoFit/>
          </a:bodyPr>
          <a:lstStyle/>
          <a:p>
            <a:r>
              <a:rPr lang="en-US" sz="1200" dirty="0">
                <a:solidFill>
                  <a:srgbClr val="222222"/>
                </a:solidFill>
                <a:latin typeface="Arial" panose="020B0604020202020204" pitchFamily="34" charset="0"/>
              </a:rPr>
              <a:t>Cavalli-Sforza et al Science 1978</a:t>
            </a:r>
            <a:br>
              <a:rPr lang="en-US" dirty="0"/>
            </a:br>
            <a:r>
              <a:rPr lang="en-US" sz="1200" dirty="0">
                <a:solidFill>
                  <a:srgbClr val="222222"/>
                </a:solidFill>
                <a:latin typeface="Arial" panose="020B0604020202020204" pitchFamily="34" charset="0"/>
              </a:rPr>
              <a:t>Patterson, Nick, et al. </a:t>
            </a:r>
            <a:r>
              <a:rPr lang="en-US" sz="1200" i="1" dirty="0" err="1">
                <a:solidFill>
                  <a:srgbClr val="222222"/>
                </a:solidFill>
                <a:latin typeface="Arial" panose="020B0604020202020204" pitchFamily="34" charset="0"/>
              </a:rPr>
              <a:t>PloS</a:t>
            </a:r>
            <a:r>
              <a:rPr lang="en-US" sz="1200" i="1" dirty="0">
                <a:solidFill>
                  <a:srgbClr val="222222"/>
                </a:solidFill>
                <a:latin typeface="Arial" panose="020B0604020202020204" pitchFamily="34" charset="0"/>
              </a:rPr>
              <a:t> Genet</a:t>
            </a:r>
            <a:r>
              <a:rPr lang="en-US" sz="1200" dirty="0">
                <a:solidFill>
                  <a:srgbClr val="222222"/>
                </a:solidFill>
                <a:latin typeface="Arial" panose="020B0604020202020204" pitchFamily="34" charset="0"/>
              </a:rPr>
              <a:t> 2006</a:t>
            </a:r>
            <a:endParaRPr lang="en-US" sz="1200" dirty="0"/>
          </a:p>
        </p:txBody>
      </p:sp>
    </p:spTree>
    <p:extLst>
      <p:ext uri="{BB962C8B-B14F-4D97-AF65-F5344CB8AC3E}">
        <p14:creationId xmlns:p14="http://schemas.microsoft.com/office/powerpoint/2010/main" val="2471303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96A-CF4A-D44C-875C-9DD6B6AD3AC4}"/>
              </a:ext>
            </a:extLst>
          </p:cNvPr>
          <p:cNvSpPr>
            <a:spLocks noGrp="1"/>
          </p:cNvSpPr>
          <p:nvPr>
            <p:ph type="title"/>
          </p:nvPr>
        </p:nvSpPr>
        <p:spPr/>
        <p:txBody>
          <a:bodyPr/>
          <a:lstStyle/>
          <a:p>
            <a:r>
              <a:rPr lang="en-US" dirty="0"/>
              <a:t>Genome-wide association studies</a:t>
            </a:r>
          </a:p>
        </p:txBody>
      </p:sp>
      <p:sp>
        <p:nvSpPr>
          <p:cNvPr id="3" name="Text Placeholder 2">
            <a:extLst>
              <a:ext uri="{FF2B5EF4-FFF2-40B4-BE49-F238E27FC236}">
                <a16:creationId xmlns:a16="http://schemas.microsoft.com/office/drawing/2014/main" id="{4951C9FC-6324-AF4D-9F44-FCCADCEF58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5F483F-4BE9-4749-A983-71BD5550AD00}"/>
              </a:ext>
            </a:extLst>
          </p:cNvPr>
          <p:cNvSpPr>
            <a:spLocks noGrp="1"/>
          </p:cNvSpPr>
          <p:nvPr>
            <p:ph type="sldNum" sz="quarter" idx="12"/>
          </p:nvPr>
        </p:nvSpPr>
        <p:spPr/>
        <p:txBody>
          <a:bodyPr/>
          <a:lstStyle/>
          <a:p>
            <a:fld id="{F6F8042C-985E-034B-BB41-2A1F3109AE7A}" type="slidenum">
              <a:rPr lang="en-US" smtClean="0"/>
              <a:t>29</a:t>
            </a:fld>
            <a:endParaRPr lang="en-US"/>
          </a:p>
        </p:txBody>
      </p:sp>
    </p:spTree>
    <p:extLst>
      <p:ext uri="{BB962C8B-B14F-4D97-AF65-F5344CB8AC3E}">
        <p14:creationId xmlns:p14="http://schemas.microsoft.com/office/powerpoint/2010/main" val="2231768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E3150-F792-7E4B-8BB6-DB70D7710003}"/>
              </a:ext>
            </a:extLst>
          </p:cNvPr>
          <p:cNvSpPr>
            <a:spLocks noGrp="1"/>
          </p:cNvSpPr>
          <p:nvPr>
            <p:ph type="title"/>
          </p:nvPr>
        </p:nvSpPr>
        <p:spPr/>
        <p:txBody>
          <a:bodyPr/>
          <a:lstStyle/>
          <a:p>
            <a:pPr algn="ctr"/>
            <a:r>
              <a:rPr lang="en-US" dirty="0"/>
              <a:t>Phenotype = </a:t>
            </a:r>
            <a:r>
              <a:rPr lang="en-US" i="1" dirty="0"/>
              <a:t>f</a:t>
            </a:r>
            <a:r>
              <a:rPr lang="en-US" dirty="0"/>
              <a:t>(Genetics, Environment)</a:t>
            </a:r>
          </a:p>
        </p:txBody>
      </p:sp>
      <p:sp>
        <p:nvSpPr>
          <p:cNvPr id="4" name="Slide Number Placeholder 3">
            <a:extLst>
              <a:ext uri="{FF2B5EF4-FFF2-40B4-BE49-F238E27FC236}">
                <a16:creationId xmlns:a16="http://schemas.microsoft.com/office/drawing/2014/main" id="{4C9CBD39-195B-024E-9E14-EB1110A74D29}"/>
              </a:ext>
            </a:extLst>
          </p:cNvPr>
          <p:cNvSpPr>
            <a:spLocks noGrp="1"/>
          </p:cNvSpPr>
          <p:nvPr>
            <p:ph type="sldNum" sz="quarter" idx="12"/>
          </p:nvPr>
        </p:nvSpPr>
        <p:spPr/>
        <p:txBody>
          <a:bodyPr/>
          <a:lstStyle/>
          <a:p>
            <a:fld id="{F6F8042C-985E-034B-BB41-2A1F3109AE7A}" type="slidenum">
              <a:rPr lang="en-US" smtClean="0"/>
              <a:t>3</a:t>
            </a:fld>
            <a:endParaRPr lang="en-US"/>
          </a:p>
        </p:txBody>
      </p:sp>
      <p:sp>
        <p:nvSpPr>
          <p:cNvPr id="5" name="TextBox 4">
            <a:extLst>
              <a:ext uri="{FF2B5EF4-FFF2-40B4-BE49-F238E27FC236}">
                <a16:creationId xmlns:a16="http://schemas.microsoft.com/office/drawing/2014/main" id="{E112F191-6C7D-3F41-96D2-48A10E9AC5CE}"/>
              </a:ext>
            </a:extLst>
          </p:cNvPr>
          <p:cNvSpPr txBox="1"/>
          <p:nvPr/>
        </p:nvSpPr>
        <p:spPr>
          <a:xfrm>
            <a:off x="3972981" y="2398869"/>
            <a:ext cx="389964" cy="523220"/>
          </a:xfrm>
          <a:prstGeom prst="rect">
            <a:avLst/>
          </a:prstGeom>
          <a:noFill/>
        </p:spPr>
        <p:txBody>
          <a:bodyPr wrap="square" rtlCol="0">
            <a:spAutoFit/>
          </a:bodyPr>
          <a:lstStyle/>
          <a:p>
            <a:r>
              <a:rPr lang="en-US" sz="2800" dirty="0">
                <a:solidFill>
                  <a:srgbClr val="000000"/>
                </a:solidFill>
              </a:rPr>
              <a:t>=</a:t>
            </a:r>
          </a:p>
        </p:txBody>
      </p:sp>
      <p:sp>
        <p:nvSpPr>
          <p:cNvPr id="6" name="TextBox 5">
            <a:extLst>
              <a:ext uri="{FF2B5EF4-FFF2-40B4-BE49-F238E27FC236}">
                <a16:creationId xmlns:a16="http://schemas.microsoft.com/office/drawing/2014/main" id="{98CFF2E3-5635-F844-8E02-BEAFF60C0B50}"/>
              </a:ext>
            </a:extLst>
          </p:cNvPr>
          <p:cNvSpPr txBox="1"/>
          <p:nvPr/>
        </p:nvSpPr>
        <p:spPr>
          <a:xfrm>
            <a:off x="6137447" y="2363011"/>
            <a:ext cx="389964" cy="523220"/>
          </a:xfrm>
          <a:prstGeom prst="rect">
            <a:avLst/>
          </a:prstGeom>
          <a:noFill/>
        </p:spPr>
        <p:txBody>
          <a:bodyPr wrap="square" rtlCol="0">
            <a:spAutoFit/>
          </a:bodyPr>
          <a:lstStyle/>
          <a:p>
            <a:r>
              <a:rPr lang="en-US" sz="2800" dirty="0">
                <a:solidFill>
                  <a:srgbClr val="000000"/>
                </a:solidFill>
              </a:rPr>
              <a:t>+</a:t>
            </a:r>
          </a:p>
        </p:txBody>
      </p:sp>
      <p:pic>
        <p:nvPicPr>
          <p:cNvPr id="7" name="Picture 6">
            <a:extLst>
              <a:ext uri="{FF2B5EF4-FFF2-40B4-BE49-F238E27FC236}">
                <a16:creationId xmlns:a16="http://schemas.microsoft.com/office/drawing/2014/main" id="{EF967811-985C-B749-AF7D-8694D7B5D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3117" y="1891594"/>
            <a:ext cx="1611964" cy="1611964"/>
          </a:xfrm>
          <a:prstGeom prst="rect">
            <a:avLst/>
          </a:prstGeom>
        </p:spPr>
      </p:pic>
      <p:sp>
        <p:nvSpPr>
          <p:cNvPr id="8" name="TextBox 7">
            <a:extLst>
              <a:ext uri="{FF2B5EF4-FFF2-40B4-BE49-F238E27FC236}">
                <a16:creationId xmlns:a16="http://schemas.microsoft.com/office/drawing/2014/main" id="{6F84099B-2FA3-CA49-BED5-B6DEA0D1C5E0}"/>
              </a:ext>
            </a:extLst>
          </p:cNvPr>
          <p:cNvSpPr txBox="1"/>
          <p:nvPr/>
        </p:nvSpPr>
        <p:spPr>
          <a:xfrm>
            <a:off x="2810426" y="3718385"/>
            <a:ext cx="1358153" cy="400110"/>
          </a:xfrm>
          <a:prstGeom prst="rect">
            <a:avLst/>
          </a:prstGeom>
          <a:noFill/>
        </p:spPr>
        <p:txBody>
          <a:bodyPr wrap="square" rtlCol="0">
            <a:spAutoFit/>
          </a:bodyPr>
          <a:lstStyle/>
          <a:p>
            <a:r>
              <a:rPr lang="en-US" sz="2000" dirty="0">
                <a:solidFill>
                  <a:srgbClr val="000000"/>
                </a:solidFill>
                <a:latin typeface="Calibri" panose="020F0502020204030204" pitchFamily="34" charset="0"/>
                <a:cs typeface="Calibri" panose="020F0502020204030204" pitchFamily="34" charset="0"/>
              </a:rPr>
              <a:t>phenotype</a:t>
            </a:r>
          </a:p>
        </p:txBody>
      </p:sp>
      <p:sp>
        <p:nvSpPr>
          <p:cNvPr id="9" name="TextBox 8">
            <a:extLst>
              <a:ext uri="{FF2B5EF4-FFF2-40B4-BE49-F238E27FC236}">
                <a16:creationId xmlns:a16="http://schemas.microsoft.com/office/drawing/2014/main" id="{C6614593-C38F-2144-BEFA-2DC62E2B53F6}"/>
              </a:ext>
            </a:extLst>
          </p:cNvPr>
          <p:cNvSpPr txBox="1"/>
          <p:nvPr/>
        </p:nvSpPr>
        <p:spPr>
          <a:xfrm>
            <a:off x="4535663" y="3639345"/>
            <a:ext cx="1447801" cy="707886"/>
          </a:xfrm>
          <a:prstGeom prst="rect">
            <a:avLst/>
          </a:prstGeom>
          <a:noFill/>
        </p:spPr>
        <p:txBody>
          <a:bodyPr wrap="square" rtlCol="0">
            <a:spAutoFit/>
          </a:bodyPr>
          <a:lstStyle/>
          <a:p>
            <a:pPr algn="ctr"/>
            <a:r>
              <a:rPr lang="en-US" sz="2000" dirty="0">
                <a:solidFill>
                  <a:srgbClr val="000000"/>
                </a:solidFill>
                <a:latin typeface="Calibri" panose="020F0502020204030204" pitchFamily="34" charset="0"/>
                <a:cs typeface="Calibri" panose="020F0502020204030204" pitchFamily="34" charset="0"/>
              </a:rPr>
              <a:t>genetic variations</a:t>
            </a:r>
          </a:p>
        </p:txBody>
      </p:sp>
      <p:grpSp>
        <p:nvGrpSpPr>
          <p:cNvPr id="10" name="Group 9">
            <a:extLst>
              <a:ext uri="{FF2B5EF4-FFF2-40B4-BE49-F238E27FC236}">
                <a16:creationId xmlns:a16="http://schemas.microsoft.com/office/drawing/2014/main" id="{C0A74EAC-C5DA-654D-98AA-C0D99B61D698}"/>
              </a:ext>
            </a:extLst>
          </p:cNvPr>
          <p:cNvGrpSpPr/>
          <p:nvPr/>
        </p:nvGrpSpPr>
        <p:grpSpPr>
          <a:xfrm>
            <a:off x="6688430" y="1307079"/>
            <a:ext cx="2746067" cy="2388807"/>
            <a:chOff x="5170866" y="1109846"/>
            <a:chExt cx="3346178" cy="2910845"/>
          </a:xfrm>
        </p:grpSpPr>
        <p:pic>
          <p:nvPicPr>
            <p:cNvPr id="11" name="Picture 10">
              <a:extLst>
                <a:ext uri="{FF2B5EF4-FFF2-40B4-BE49-F238E27FC236}">
                  <a16:creationId xmlns:a16="http://schemas.microsoft.com/office/drawing/2014/main" id="{773F2EF6-A271-1544-BC63-12932950F266}"/>
                </a:ext>
              </a:extLst>
            </p:cNvPr>
            <p:cNvPicPr>
              <a:picLocks noChangeAspect="1"/>
            </p:cNvPicPr>
            <p:nvPr/>
          </p:nvPicPr>
          <p:blipFill rotWithShape="1">
            <a:blip r:embed="rId3">
              <a:extLst>
                <a:ext uri="{28A0092B-C50C-407E-A947-70E740481C1C}">
                  <a14:useLocalDpi xmlns:a14="http://schemas.microsoft.com/office/drawing/2010/main" val="0"/>
                </a:ext>
              </a:extLst>
            </a:blip>
            <a:srcRect b="9041"/>
            <a:stretch/>
          </p:blipFill>
          <p:spPr>
            <a:xfrm>
              <a:off x="7384924" y="1192152"/>
              <a:ext cx="1132120" cy="1373018"/>
            </a:xfrm>
            <a:prstGeom prst="rect">
              <a:avLst/>
            </a:prstGeom>
          </p:spPr>
        </p:pic>
        <p:pic>
          <p:nvPicPr>
            <p:cNvPr id="12" name="Picture 11">
              <a:extLst>
                <a:ext uri="{FF2B5EF4-FFF2-40B4-BE49-F238E27FC236}">
                  <a16:creationId xmlns:a16="http://schemas.microsoft.com/office/drawing/2014/main" id="{57120577-219D-7C47-9FE6-9A8A5100A6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9782" y="3142575"/>
              <a:ext cx="878118" cy="878116"/>
            </a:xfrm>
            <a:prstGeom prst="rect">
              <a:avLst/>
            </a:prstGeom>
          </p:spPr>
        </p:pic>
        <p:pic>
          <p:nvPicPr>
            <p:cNvPr id="13" name="Picture 12">
              <a:extLst>
                <a:ext uri="{FF2B5EF4-FFF2-40B4-BE49-F238E27FC236}">
                  <a16:creationId xmlns:a16="http://schemas.microsoft.com/office/drawing/2014/main" id="{D2CF552D-1303-EF43-97B4-A66C6AFBA6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0866" y="2334403"/>
              <a:ext cx="1103086" cy="810078"/>
            </a:xfrm>
            <a:prstGeom prst="rect">
              <a:avLst/>
            </a:prstGeom>
          </p:spPr>
        </p:pic>
        <p:pic>
          <p:nvPicPr>
            <p:cNvPr id="14" name="Picture 13">
              <a:extLst>
                <a:ext uri="{FF2B5EF4-FFF2-40B4-BE49-F238E27FC236}">
                  <a16:creationId xmlns:a16="http://schemas.microsoft.com/office/drawing/2014/main" id="{1ED67B0A-58C4-4C4E-A0FB-36B6A12FA4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9821" y="2094949"/>
              <a:ext cx="1092524" cy="1054964"/>
            </a:xfrm>
            <a:prstGeom prst="rect">
              <a:avLst/>
            </a:prstGeom>
          </p:spPr>
        </p:pic>
        <p:pic>
          <p:nvPicPr>
            <p:cNvPr id="15" name="Picture 14">
              <a:extLst>
                <a:ext uri="{FF2B5EF4-FFF2-40B4-BE49-F238E27FC236}">
                  <a16:creationId xmlns:a16="http://schemas.microsoft.com/office/drawing/2014/main" id="{BC2A876E-89BA-584E-8B81-E5A31640F0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6670" y="1109846"/>
              <a:ext cx="1548402" cy="936172"/>
            </a:xfrm>
            <a:prstGeom prst="rect">
              <a:avLst/>
            </a:prstGeom>
          </p:spPr>
        </p:pic>
        <p:pic>
          <p:nvPicPr>
            <p:cNvPr id="16" name="Picture 15">
              <a:extLst>
                <a:ext uri="{FF2B5EF4-FFF2-40B4-BE49-F238E27FC236}">
                  <a16:creationId xmlns:a16="http://schemas.microsoft.com/office/drawing/2014/main" id="{F1120B77-08EB-7742-BDE9-D594DAD463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12400" y="2768095"/>
              <a:ext cx="965200" cy="965200"/>
            </a:xfrm>
            <a:prstGeom prst="rect">
              <a:avLst/>
            </a:prstGeom>
          </p:spPr>
        </p:pic>
      </p:grpSp>
      <p:pic>
        <p:nvPicPr>
          <p:cNvPr id="17" name="Picture 16">
            <a:extLst>
              <a:ext uri="{FF2B5EF4-FFF2-40B4-BE49-F238E27FC236}">
                <a16:creationId xmlns:a16="http://schemas.microsoft.com/office/drawing/2014/main" id="{84EE6CAC-4858-C349-A9EC-7647B0835898}"/>
              </a:ext>
            </a:extLst>
          </p:cNvPr>
          <p:cNvPicPr>
            <a:picLocks noChangeAspect="1"/>
          </p:cNvPicPr>
          <p:nvPr/>
        </p:nvPicPr>
        <p:blipFill rotWithShape="1">
          <a:blip r:embed="rId9">
            <a:extLst>
              <a:ext uri="{28A0092B-C50C-407E-A947-70E740481C1C}">
                <a14:useLocalDpi xmlns:a14="http://schemas.microsoft.com/office/drawing/2010/main" val="0"/>
              </a:ext>
            </a:extLst>
          </a:blip>
          <a:srcRect l="12970" t="23662" r="22295" b="30141"/>
          <a:stretch/>
        </p:blipFill>
        <p:spPr>
          <a:xfrm rot="5400000">
            <a:off x="4406675" y="1761469"/>
            <a:ext cx="1731325" cy="1752699"/>
          </a:xfrm>
          <a:prstGeom prst="rect">
            <a:avLst/>
          </a:prstGeom>
        </p:spPr>
      </p:pic>
      <p:sp>
        <p:nvSpPr>
          <p:cNvPr id="18" name="Rectangle 17">
            <a:extLst>
              <a:ext uri="{FF2B5EF4-FFF2-40B4-BE49-F238E27FC236}">
                <a16:creationId xmlns:a16="http://schemas.microsoft.com/office/drawing/2014/main" id="{6A16F051-FD45-FE4F-9A4F-95E7FAAFD6E5}"/>
              </a:ext>
            </a:extLst>
          </p:cNvPr>
          <p:cNvSpPr/>
          <p:nvPr/>
        </p:nvSpPr>
        <p:spPr>
          <a:xfrm>
            <a:off x="7174117" y="3660306"/>
            <a:ext cx="1768115" cy="707886"/>
          </a:xfrm>
          <a:prstGeom prst="rect">
            <a:avLst/>
          </a:prstGeom>
        </p:spPr>
        <p:txBody>
          <a:bodyPr wrap="square">
            <a:spAutoFit/>
          </a:bodyPr>
          <a:lstStyle/>
          <a:p>
            <a:pPr algn="ctr"/>
            <a:r>
              <a:rPr lang="en-US" sz="2000" dirty="0">
                <a:solidFill>
                  <a:srgbClr val="000000"/>
                </a:solidFill>
                <a:latin typeface="Calibri" panose="020F0502020204030204" pitchFamily="34" charset="0"/>
                <a:cs typeface="Calibri" panose="020F0502020204030204" pitchFamily="34" charset="0"/>
              </a:rPr>
              <a:t>environmental variations </a:t>
            </a:r>
          </a:p>
        </p:txBody>
      </p:sp>
      <p:sp>
        <p:nvSpPr>
          <p:cNvPr id="19" name="Content Placeholder 2">
            <a:extLst>
              <a:ext uri="{FF2B5EF4-FFF2-40B4-BE49-F238E27FC236}">
                <a16:creationId xmlns:a16="http://schemas.microsoft.com/office/drawing/2014/main" id="{30C0F4A2-E7EF-C24B-B8E7-9CB4DB122B22}"/>
              </a:ext>
            </a:extLst>
          </p:cNvPr>
          <p:cNvSpPr txBox="1">
            <a:spLocks/>
          </p:cNvSpPr>
          <p:nvPr/>
        </p:nvSpPr>
        <p:spPr>
          <a:xfrm>
            <a:off x="1762685" y="4663960"/>
            <a:ext cx="8031256" cy="2262281"/>
          </a:xfrm>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en-US" sz="2400" kern="0">
                <a:solidFill>
                  <a:srgbClr val="000000"/>
                </a:solidFill>
              </a:rPr>
              <a:t>Why do we study genetics?</a:t>
            </a:r>
          </a:p>
          <a:p>
            <a:pPr lvl="1"/>
            <a:r>
              <a:rPr lang="en-US" sz="2100" kern="0">
                <a:solidFill>
                  <a:srgbClr val="000000"/>
                </a:solidFill>
              </a:rPr>
              <a:t>Understand the biological mechanism of traits and diseases</a:t>
            </a:r>
          </a:p>
          <a:p>
            <a:pPr lvl="1"/>
            <a:r>
              <a:rPr lang="en-US" sz="2100" kern="0">
                <a:solidFill>
                  <a:srgbClr val="000000"/>
                </a:solidFill>
              </a:rPr>
              <a:t>Improve diagnosis of certain genetic disorders</a:t>
            </a:r>
          </a:p>
          <a:p>
            <a:pPr lvl="1"/>
            <a:r>
              <a:rPr lang="en-US" sz="2100" kern="0">
                <a:solidFill>
                  <a:srgbClr val="000000"/>
                </a:solidFill>
              </a:rPr>
              <a:t>Help develop personalized medicine</a:t>
            </a:r>
          </a:p>
          <a:p>
            <a:pPr marL="342900" lvl="1" indent="0">
              <a:buFontTx/>
              <a:buNone/>
            </a:pPr>
            <a:r>
              <a:rPr lang="en-US" sz="2100" kern="0">
                <a:solidFill>
                  <a:srgbClr val="000000"/>
                </a:solidFill>
              </a:rPr>
              <a:t>						</a:t>
            </a:r>
          </a:p>
          <a:p>
            <a:pPr lvl="1"/>
            <a:endParaRPr lang="en-US" sz="2100" kern="0" dirty="0">
              <a:solidFill>
                <a:srgbClr val="000000"/>
              </a:solidFill>
            </a:endParaRPr>
          </a:p>
        </p:txBody>
      </p:sp>
    </p:spTree>
    <p:extLst>
      <p:ext uri="{BB962C8B-B14F-4D97-AF65-F5344CB8AC3E}">
        <p14:creationId xmlns:p14="http://schemas.microsoft.com/office/powerpoint/2010/main" val="3900085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1B3A-8555-AC43-98CD-6CD4E1456E6F}"/>
              </a:ext>
            </a:extLst>
          </p:cNvPr>
          <p:cNvSpPr>
            <a:spLocks noGrp="1"/>
          </p:cNvSpPr>
          <p:nvPr>
            <p:ph type="title"/>
          </p:nvPr>
        </p:nvSpPr>
        <p:spPr/>
        <p:txBody>
          <a:bodyPr/>
          <a:lstStyle/>
          <a:p>
            <a:r>
              <a:rPr lang="en-US" dirty="0"/>
              <a:t>Genome-wide </a:t>
            </a:r>
            <a:r>
              <a:rPr lang="en-US" b="1" i="1" dirty="0"/>
              <a:t>association</a:t>
            </a:r>
            <a:r>
              <a:rPr lang="en-US" dirty="0"/>
              <a:t> study</a:t>
            </a:r>
          </a:p>
        </p:txBody>
      </p:sp>
      <p:pic>
        <p:nvPicPr>
          <p:cNvPr id="6" name="Picture 5">
            <a:extLst>
              <a:ext uri="{FF2B5EF4-FFF2-40B4-BE49-F238E27FC236}">
                <a16:creationId xmlns:a16="http://schemas.microsoft.com/office/drawing/2014/main" id="{29B11930-5558-E946-BB85-374A175D21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3061"/>
          <a:stretch/>
        </p:blipFill>
        <p:spPr bwMode="auto">
          <a:xfrm>
            <a:off x="732021" y="1620671"/>
            <a:ext cx="4839107" cy="167481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6">
            <a:extLst>
              <a:ext uri="{FF2B5EF4-FFF2-40B4-BE49-F238E27FC236}">
                <a16:creationId xmlns:a16="http://schemas.microsoft.com/office/drawing/2014/main" id="{D6CBA244-3B42-094B-AA60-1C1B834923FA}"/>
              </a:ext>
            </a:extLst>
          </p:cNvPr>
          <p:cNvSpPr/>
          <p:nvPr/>
        </p:nvSpPr>
        <p:spPr>
          <a:xfrm>
            <a:off x="2667000" y="5977461"/>
            <a:ext cx="3088666" cy="369332"/>
          </a:xfrm>
          <a:prstGeom prst="rect">
            <a:avLst/>
          </a:prstGeom>
        </p:spPr>
        <p:txBody>
          <a:bodyPr wrap="none">
            <a:spAutoFit/>
          </a:bodyPr>
          <a:lstStyle/>
          <a:p>
            <a:r>
              <a:rPr lang="en-US" altLang="en-US" sz="1800" dirty="0" err="1">
                <a:solidFill>
                  <a:schemeClr val="tx1"/>
                </a:solidFill>
                <a:latin typeface="Calibri" panose="020F0502020204030204" pitchFamily="34" charset="0"/>
                <a:cs typeface="Calibri" panose="020F0502020204030204" pitchFamily="34" charset="0"/>
              </a:rPr>
              <a:t>Manolio</a:t>
            </a:r>
            <a:r>
              <a:rPr lang="en-US" altLang="en-US" sz="1800" b="1" dirty="0">
                <a:solidFill>
                  <a:schemeClr val="tx1"/>
                </a:solidFill>
                <a:latin typeface="Calibri" panose="020F0502020204030204" pitchFamily="34" charset="0"/>
                <a:ea typeface="Arial Unicode MS" panose="020B0604020202020204" pitchFamily="34" charset="-128"/>
                <a:cs typeface="Calibri" panose="020F0502020204030204" pitchFamily="34" charset="0"/>
              </a:rPr>
              <a:t> </a:t>
            </a:r>
            <a:r>
              <a:rPr lang="en-US" altLang="en-US" sz="1800" dirty="0">
                <a:solidFill>
                  <a:schemeClr val="tx1"/>
                </a:solidFill>
                <a:latin typeface="Calibri" panose="020F0502020204030204" pitchFamily="34" charset="0"/>
                <a:cs typeface="Calibri" panose="020F0502020204030204" pitchFamily="34" charset="0"/>
              </a:rPr>
              <a:t>TA. N </a:t>
            </a:r>
            <a:r>
              <a:rPr lang="en-US" altLang="en-US" sz="1800" dirty="0" err="1">
                <a:solidFill>
                  <a:schemeClr val="tx1"/>
                </a:solidFill>
                <a:latin typeface="Calibri" panose="020F0502020204030204" pitchFamily="34" charset="0"/>
                <a:cs typeface="Calibri" panose="020F0502020204030204" pitchFamily="34" charset="0"/>
              </a:rPr>
              <a:t>Engl</a:t>
            </a:r>
            <a:r>
              <a:rPr lang="en-US" altLang="en-US" sz="1800" dirty="0">
                <a:solidFill>
                  <a:schemeClr val="tx1"/>
                </a:solidFill>
                <a:latin typeface="Calibri" panose="020F0502020204030204" pitchFamily="34" charset="0"/>
                <a:cs typeface="Calibri" panose="020F0502020204030204" pitchFamily="34" charset="0"/>
              </a:rPr>
              <a:t> J Med 2010</a:t>
            </a:r>
            <a:endParaRPr lang="en-US" sz="1800" dirty="0">
              <a:solidFill>
                <a:schemeClr val="tx1"/>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7653773D-F05A-AB4E-8255-A39A5E3595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314"/>
          <a:stretch/>
        </p:blipFill>
        <p:spPr bwMode="auto">
          <a:xfrm>
            <a:off x="732021" y="4281482"/>
            <a:ext cx="4839107" cy="170867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9" name="Group 8">
            <a:extLst>
              <a:ext uri="{FF2B5EF4-FFF2-40B4-BE49-F238E27FC236}">
                <a16:creationId xmlns:a16="http://schemas.microsoft.com/office/drawing/2014/main" id="{62B7AC46-73B6-7143-B444-7862BBECF1DB}"/>
              </a:ext>
            </a:extLst>
          </p:cNvPr>
          <p:cNvGrpSpPr/>
          <p:nvPr/>
        </p:nvGrpSpPr>
        <p:grpSpPr>
          <a:xfrm>
            <a:off x="7133323" y="1600200"/>
            <a:ext cx="3738556" cy="1695282"/>
            <a:chOff x="6343592" y="1403519"/>
            <a:chExt cx="3016308" cy="1432776"/>
          </a:xfrm>
        </p:grpSpPr>
        <p:pic>
          <p:nvPicPr>
            <p:cNvPr id="10" name="Picture 9">
              <a:extLst>
                <a:ext uri="{FF2B5EF4-FFF2-40B4-BE49-F238E27FC236}">
                  <a16:creationId xmlns:a16="http://schemas.microsoft.com/office/drawing/2014/main" id="{BDB7482F-5BEB-2A45-A42B-6B494AFEBD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873" r="50052" b="37805"/>
            <a:stretch/>
          </p:blipFill>
          <p:spPr bwMode="auto">
            <a:xfrm>
              <a:off x="6343592" y="1403519"/>
              <a:ext cx="3016308" cy="14327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10">
              <a:extLst>
                <a:ext uri="{FF2B5EF4-FFF2-40B4-BE49-F238E27FC236}">
                  <a16:creationId xmlns:a16="http://schemas.microsoft.com/office/drawing/2014/main" id="{89764CCB-95A1-FB49-B59B-BC3AF3475C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335" t="57120" r="31965" b="38685"/>
            <a:stretch/>
          </p:blipFill>
          <p:spPr bwMode="auto">
            <a:xfrm>
              <a:off x="7264400" y="2547673"/>
              <a:ext cx="2095500" cy="2373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2" name="Content Placeholder 2">
            <a:extLst>
              <a:ext uri="{FF2B5EF4-FFF2-40B4-BE49-F238E27FC236}">
                <a16:creationId xmlns:a16="http://schemas.microsoft.com/office/drawing/2014/main" id="{0536786C-870D-1C4F-9AD5-24F5E58EBF7B}"/>
              </a:ext>
            </a:extLst>
          </p:cNvPr>
          <p:cNvSpPr txBox="1">
            <a:spLocks/>
          </p:cNvSpPr>
          <p:nvPr/>
        </p:nvSpPr>
        <p:spPr>
          <a:xfrm>
            <a:off x="642991" y="1147589"/>
            <a:ext cx="5652607" cy="473082"/>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dirty="0"/>
              <a:t>Quantify common genetic variation (SNPs)</a:t>
            </a:r>
          </a:p>
          <a:p>
            <a:pPr fontAlgn="auto">
              <a:spcAft>
                <a:spcPts val="0"/>
              </a:spcAft>
            </a:pPr>
            <a:endParaRPr lang="en-US" dirty="0"/>
          </a:p>
          <a:p>
            <a:pPr fontAlgn="auto">
              <a:spcAft>
                <a:spcPts val="0"/>
              </a:spcAft>
            </a:pPr>
            <a:endParaRPr lang="en-US" dirty="0"/>
          </a:p>
        </p:txBody>
      </p:sp>
      <p:sp>
        <p:nvSpPr>
          <p:cNvPr id="13" name="Content Placeholder 2">
            <a:extLst>
              <a:ext uri="{FF2B5EF4-FFF2-40B4-BE49-F238E27FC236}">
                <a16:creationId xmlns:a16="http://schemas.microsoft.com/office/drawing/2014/main" id="{5D243B09-FEFA-BC4E-95D4-D69C28A66107}"/>
              </a:ext>
            </a:extLst>
          </p:cNvPr>
          <p:cNvSpPr txBox="1">
            <a:spLocks/>
          </p:cNvSpPr>
          <p:nvPr/>
        </p:nvSpPr>
        <p:spPr>
          <a:xfrm>
            <a:off x="642990" y="3742472"/>
            <a:ext cx="5839692" cy="47308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ppleSystemUIFont"/>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ppleSystemUIFont"/>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Test for </a:t>
            </a:r>
            <a:r>
              <a:rPr lang="en-US" b="1" i="1" dirty="0"/>
              <a:t>association</a:t>
            </a:r>
            <a:r>
              <a:rPr lang="en-US" dirty="0"/>
              <a:t> between SNP and disease</a:t>
            </a:r>
          </a:p>
        </p:txBody>
      </p:sp>
      <p:sp>
        <p:nvSpPr>
          <p:cNvPr id="14" name="Content Placeholder 2">
            <a:extLst>
              <a:ext uri="{FF2B5EF4-FFF2-40B4-BE49-F238E27FC236}">
                <a16:creationId xmlns:a16="http://schemas.microsoft.com/office/drawing/2014/main" id="{D7E645EC-688F-B247-B25F-288C68B7726F}"/>
              </a:ext>
            </a:extLst>
          </p:cNvPr>
          <p:cNvSpPr txBox="1">
            <a:spLocks/>
          </p:cNvSpPr>
          <p:nvPr/>
        </p:nvSpPr>
        <p:spPr>
          <a:xfrm>
            <a:off x="7133323" y="1147589"/>
            <a:ext cx="4576281" cy="47308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ppleSystemUIFont"/>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ppleSystemUIFont"/>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Large cohorts and simple models</a:t>
            </a:r>
          </a:p>
          <a:p>
            <a:endParaRPr lang="en-US" dirty="0"/>
          </a:p>
          <a:p>
            <a:endParaRPr lang="en-US" dirty="0"/>
          </a:p>
        </p:txBody>
      </p:sp>
    </p:spTree>
    <p:extLst>
      <p:ext uri="{BB962C8B-B14F-4D97-AF65-F5344CB8AC3E}">
        <p14:creationId xmlns:p14="http://schemas.microsoft.com/office/powerpoint/2010/main" val="1655869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F99A0-BF4B-CC42-8D8A-0912168425CB}"/>
              </a:ext>
            </a:extLst>
          </p:cNvPr>
          <p:cNvSpPr>
            <a:spLocks noGrp="1"/>
          </p:cNvSpPr>
          <p:nvPr>
            <p:ph type="title"/>
          </p:nvPr>
        </p:nvSpPr>
        <p:spPr/>
        <p:txBody>
          <a:bodyPr/>
          <a:lstStyle/>
          <a:p>
            <a:r>
              <a:rPr lang="en-US" dirty="0"/>
              <a:t>What is an “</a:t>
            </a:r>
            <a:r>
              <a:rPr lang="en-US" b="1" i="1" dirty="0"/>
              <a:t>association</a:t>
            </a:r>
            <a:r>
              <a:rPr lang="en-US" dirty="0"/>
              <a:t>”?</a:t>
            </a:r>
          </a:p>
        </p:txBody>
      </p:sp>
      <p:sp>
        <p:nvSpPr>
          <p:cNvPr id="3" name="Content Placeholder 2">
            <a:extLst>
              <a:ext uri="{FF2B5EF4-FFF2-40B4-BE49-F238E27FC236}">
                <a16:creationId xmlns:a16="http://schemas.microsoft.com/office/drawing/2014/main" id="{D064CDEB-A3DD-CB4A-B903-5629E862A219}"/>
              </a:ext>
            </a:extLst>
          </p:cNvPr>
          <p:cNvSpPr>
            <a:spLocks noGrp="1"/>
          </p:cNvSpPr>
          <p:nvPr>
            <p:ph sz="quarter" idx="10"/>
          </p:nvPr>
        </p:nvSpPr>
        <p:spPr>
          <a:xfrm>
            <a:off x="838200" y="1219201"/>
            <a:ext cx="10515600" cy="1600200"/>
          </a:xfrm>
        </p:spPr>
        <p:txBody>
          <a:bodyPr>
            <a:normAutofit/>
          </a:bodyPr>
          <a:lstStyle/>
          <a:p>
            <a:r>
              <a:rPr lang="en-US" dirty="0"/>
              <a:t>Let </a:t>
            </a:r>
            <a:r>
              <a:rPr lang="en-US" b="1" i="1" dirty="0"/>
              <a:t>y</a:t>
            </a:r>
            <a:r>
              <a:rPr lang="en-US" dirty="0"/>
              <a:t> be a quantitative phenotype measured in </a:t>
            </a:r>
            <a:r>
              <a:rPr lang="en-US" b="1" i="1" dirty="0"/>
              <a:t>N</a:t>
            </a:r>
            <a:r>
              <a:rPr lang="en-US" dirty="0"/>
              <a:t> individuals and let </a:t>
            </a:r>
            <a:r>
              <a:rPr lang="en-US" b="1" i="1" dirty="0"/>
              <a:t>x</a:t>
            </a:r>
            <a:r>
              <a:rPr lang="en-US" dirty="0"/>
              <a:t> be the genotype at a SNP</a:t>
            </a:r>
          </a:p>
          <a:p>
            <a:endParaRPr lang="en-US" dirty="0"/>
          </a:p>
        </p:txBody>
      </p:sp>
      <p:grpSp>
        <p:nvGrpSpPr>
          <p:cNvPr id="18" name="Group 17">
            <a:extLst>
              <a:ext uri="{FF2B5EF4-FFF2-40B4-BE49-F238E27FC236}">
                <a16:creationId xmlns:a16="http://schemas.microsoft.com/office/drawing/2014/main" id="{7B68169F-7AA7-D246-93F0-EB320A4446B0}"/>
              </a:ext>
            </a:extLst>
          </p:cNvPr>
          <p:cNvGrpSpPr/>
          <p:nvPr/>
        </p:nvGrpSpPr>
        <p:grpSpPr>
          <a:xfrm>
            <a:off x="835947" y="2958995"/>
            <a:ext cx="3190792" cy="2971800"/>
            <a:chOff x="8467808" y="2552700"/>
            <a:chExt cx="3190792" cy="2971800"/>
          </a:xfrm>
        </p:grpSpPr>
        <p:pic>
          <p:nvPicPr>
            <p:cNvPr id="14" name="Picture 13" descr="A screenshot of a cell phone&#10;&#10;Description automatically generated">
              <a:extLst>
                <a:ext uri="{FF2B5EF4-FFF2-40B4-BE49-F238E27FC236}">
                  <a16:creationId xmlns:a16="http://schemas.microsoft.com/office/drawing/2014/main" id="{3D9CF484-5D90-6C40-BD2A-4856E353BF48}"/>
                </a:ext>
              </a:extLst>
            </p:cNvPr>
            <p:cNvPicPr>
              <a:picLocks noChangeAspect="1"/>
            </p:cNvPicPr>
            <p:nvPr/>
          </p:nvPicPr>
          <p:blipFill>
            <a:blip r:embed="rId2"/>
            <a:stretch>
              <a:fillRect/>
            </a:stretch>
          </p:blipFill>
          <p:spPr>
            <a:xfrm>
              <a:off x="8686800" y="2552700"/>
              <a:ext cx="2971800" cy="2971800"/>
            </a:xfrm>
            <a:prstGeom prst="rect">
              <a:avLst/>
            </a:prstGeom>
          </p:spPr>
        </p:pic>
        <p:sp>
          <p:nvSpPr>
            <p:cNvPr id="15" name="Rectangle 14">
              <a:extLst>
                <a:ext uri="{FF2B5EF4-FFF2-40B4-BE49-F238E27FC236}">
                  <a16:creationId xmlns:a16="http://schemas.microsoft.com/office/drawing/2014/main" id="{D9281668-7EE4-5B41-8305-0CB207A36797}"/>
                </a:ext>
              </a:extLst>
            </p:cNvPr>
            <p:cNvSpPr/>
            <p:nvPr/>
          </p:nvSpPr>
          <p:spPr>
            <a:xfrm>
              <a:off x="8648700" y="2552700"/>
              <a:ext cx="2379420" cy="3998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DCBFCBD3-F9C8-8B4E-A0C8-C5A9BB95C67D}"/>
                </a:ext>
              </a:extLst>
            </p:cNvPr>
            <p:cNvSpPr/>
            <p:nvPr/>
          </p:nvSpPr>
          <p:spPr>
            <a:xfrm rot="16200000">
              <a:off x="7478040" y="3972008"/>
              <a:ext cx="2379420" cy="3998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BB244BA-F752-7C40-9A1F-AE788BA9EE77}"/>
              </a:ext>
            </a:extLst>
          </p:cNvPr>
          <p:cNvSpPr txBox="1"/>
          <p:nvPr/>
        </p:nvSpPr>
        <p:spPr>
          <a:xfrm>
            <a:off x="4249986" y="4079325"/>
            <a:ext cx="541815" cy="430887"/>
          </a:xfrm>
          <a:prstGeom prst="rect">
            <a:avLst/>
          </a:prstGeom>
          <a:noFill/>
        </p:spPr>
        <p:txBody>
          <a:bodyPr wrap="none" lIns="0" tIns="0" rIns="0" bIns="0" rtlCol="0">
            <a:spAutoFit/>
          </a:bodyPr>
          <a:lstStyle/>
          <a:p>
            <a:pPr algn="l"/>
            <a:r>
              <a:rPr lang="en-US" sz="2800" b="1" i="1" dirty="0">
                <a:solidFill>
                  <a:srgbClr val="2E507A"/>
                </a:solidFill>
                <a:latin typeface="Calibri" panose="020F0502020204030204" pitchFamily="34" charset="0"/>
                <a:cs typeface="Calibri" panose="020F0502020204030204" pitchFamily="34" charset="0"/>
              </a:rPr>
              <a:t>No!</a:t>
            </a:r>
          </a:p>
        </p:txBody>
      </p:sp>
      <p:sp>
        <p:nvSpPr>
          <p:cNvPr id="21" name="Rectangle 20">
            <a:extLst>
              <a:ext uri="{FF2B5EF4-FFF2-40B4-BE49-F238E27FC236}">
                <a16:creationId xmlns:a16="http://schemas.microsoft.com/office/drawing/2014/main" id="{346EDC47-794F-184A-ABFE-56E3B74E4823}"/>
              </a:ext>
            </a:extLst>
          </p:cNvPr>
          <p:cNvSpPr/>
          <p:nvPr/>
        </p:nvSpPr>
        <p:spPr>
          <a:xfrm>
            <a:off x="3059175" y="2456549"/>
            <a:ext cx="6073650" cy="523220"/>
          </a:xfrm>
          <a:prstGeom prst="rect">
            <a:avLst/>
          </a:prstGeom>
        </p:spPr>
        <p:txBody>
          <a:bodyPr wrap="none">
            <a:spAutoFit/>
          </a:bodyPr>
          <a:lstStyle/>
          <a:p>
            <a:r>
              <a:rPr lang="en-US" sz="2800" dirty="0">
                <a:solidFill>
                  <a:srgbClr val="2E507A"/>
                </a:solidFill>
                <a:latin typeface="Calibri" panose="020F0502020204030204" pitchFamily="34" charset="0"/>
                <a:cs typeface="Calibri" panose="020F0502020204030204" pitchFamily="34" charset="0"/>
              </a:rPr>
              <a:t>Does change in </a:t>
            </a:r>
            <a:r>
              <a:rPr lang="en-US" sz="2800" b="1" i="1" dirty="0">
                <a:solidFill>
                  <a:srgbClr val="2E507A"/>
                </a:solidFill>
                <a:latin typeface="Calibri" panose="020F0502020204030204" pitchFamily="34" charset="0"/>
                <a:cs typeface="Calibri" panose="020F0502020204030204" pitchFamily="34" charset="0"/>
              </a:rPr>
              <a:t>x</a:t>
            </a:r>
            <a:r>
              <a:rPr lang="en-US" sz="2800" dirty="0">
                <a:solidFill>
                  <a:srgbClr val="2E507A"/>
                </a:solidFill>
                <a:latin typeface="Calibri" panose="020F0502020204030204" pitchFamily="34" charset="0"/>
                <a:cs typeface="Calibri" panose="020F0502020204030204" pitchFamily="34" charset="0"/>
              </a:rPr>
              <a:t> track with change in </a:t>
            </a:r>
            <a:r>
              <a:rPr lang="en-US" sz="2800" b="1" i="1" dirty="0">
                <a:solidFill>
                  <a:srgbClr val="2E507A"/>
                </a:solidFill>
                <a:latin typeface="Calibri" panose="020F0502020204030204" pitchFamily="34" charset="0"/>
                <a:cs typeface="Calibri" panose="020F0502020204030204" pitchFamily="34" charset="0"/>
              </a:rPr>
              <a:t>y</a:t>
            </a:r>
            <a:r>
              <a:rPr lang="en-US" sz="2800" dirty="0">
                <a:solidFill>
                  <a:srgbClr val="2E507A"/>
                </a:solidFill>
                <a:latin typeface="Calibri" panose="020F0502020204030204" pitchFamily="34" charset="0"/>
                <a:cs typeface="Calibri" panose="020F0502020204030204" pitchFamily="34" charset="0"/>
              </a:rPr>
              <a:t>?</a:t>
            </a:r>
            <a:endParaRPr lang="en-US" sz="2800" b="1" dirty="0">
              <a:solidFill>
                <a:srgbClr val="2E507A"/>
              </a:solidFill>
              <a:latin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3F6C2E76-E111-8F45-AA2C-F00936C6A34F}"/>
              </a:ext>
            </a:extLst>
          </p:cNvPr>
          <p:cNvSpPr/>
          <p:nvPr/>
        </p:nvSpPr>
        <p:spPr>
          <a:xfrm>
            <a:off x="4188443" y="4802755"/>
            <a:ext cx="856325" cy="338554"/>
          </a:xfrm>
          <a:prstGeom prst="rect">
            <a:avLst/>
          </a:prstGeom>
        </p:spPr>
        <p:txBody>
          <a:bodyPr wrap="none">
            <a:spAutoFit/>
          </a:bodyPr>
          <a:lstStyle/>
          <a:p>
            <a:r>
              <a:rPr lang="en-US" sz="1600" b="1" i="1" dirty="0">
                <a:solidFill>
                  <a:srgbClr val="2E507A"/>
                </a:solidFill>
                <a:latin typeface="Calibri" panose="020F0502020204030204" pitchFamily="34" charset="0"/>
                <a:cs typeface="Calibri" panose="020F0502020204030204" pitchFamily="34" charset="0"/>
              </a:rPr>
              <a:t>P = </a:t>
            </a:r>
            <a:r>
              <a:rPr lang="en-US" sz="1600" b="1" dirty="0">
                <a:solidFill>
                  <a:srgbClr val="2E507A"/>
                </a:solidFill>
                <a:latin typeface="Calibri" panose="020F0502020204030204" pitchFamily="34" charset="0"/>
                <a:cs typeface="Calibri" panose="020F0502020204030204" pitchFamily="34" charset="0"/>
              </a:rPr>
              <a:t>0.93</a:t>
            </a:r>
            <a:endParaRPr lang="en-US" sz="1600" b="1" dirty="0">
              <a:solidFill>
                <a:srgbClr val="2E507A"/>
              </a:solidFill>
              <a:effectLst/>
              <a:latin typeface="Calibri" panose="020F0502020204030204" pitchFamily="34" charset="0"/>
              <a:cs typeface="Calibri" panose="020F0502020204030204" pitchFamily="34" charset="0"/>
            </a:endParaRPr>
          </a:p>
        </p:txBody>
      </p:sp>
      <p:grpSp>
        <p:nvGrpSpPr>
          <p:cNvPr id="24" name="Group 23">
            <a:extLst>
              <a:ext uri="{FF2B5EF4-FFF2-40B4-BE49-F238E27FC236}">
                <a16:creationId xmlns:a16="http://schemas.microsoft.com/office/drawing/2014/main" id="{9A284E72-3D88-1D4A-BC26-DF571A95DD3E}"/>
              </a:ext>
            </a:extLst>
          </p:cNvPr>
          <p:cNvGrpSpPr/>
          <p:nvPr/>
        </p:nvGrpSpPr>
        <p:grpSpPr>
          <a:xfrm>
            <a:off x="6979367" y="2958995"/>
            <a:ext cx="3143084" cy="2971800"/>
            <a:chOff x="1600200" y="2552700"/>
            <a:chExt cx="3143084" cy="2971800"/>
          </a:xfrm>
        </p:grpSpPr>
        <p:pic>
          <p:nvPicPr>
            <p:cNvPr id="25" name="Picture 24" descr="A picture containing meter&#10;&#10;Description automatically generated">
              <a:extLst>
                <a:ext uri="{FF2B5EF4-FFF2-40B4-BE49-F238E27FC236}">
                  <a16:creationId xmlns:a16="http://schemas.microsoft.com/office/drawing/2014/main" id="{22B801F3-6C79-BC44-B4BC-67C83D40A655}"/>
                </a:ext>
              </a:extLst>
            </p:cNvPr>
            <p:cNvPicPr>
              <a:picLocks noChangeAspect="1"/>
            </p:cNvPicPr>
            <p:nvPr/>
          </p:nvPicPr>
          <p:blipFill>
            <a:blip r:embed="rId3"/>
            <a:stretch>
              <a:fillRect/>
            </a:stretch>
          </p:blipFill>
          <p:spPr>
            <a:xfrm>
              <a:off x="1771484" y="2552700"/>
              <a:ext cx="2971800" cy="2971800"/>
            </a:xfrm>
            <a:prstGeom prst="rect">
              <a:avLst/>
            </a:prstGeom>
          </p:spPr>
        </p:pic>
        <p:sp>
          <p:nvSpPr>
            <p:cNvPr id="26" name="Rectangle 25">
              <a:extLst>
                <a:ext uri="{FF2B5EF4-FFF2-40B4-BE49-F238E27FC236}">
                  <a16:creationId xmlns:a16="http://schemas.microsoft.com/office/drawing/2014/main" id="{6AB333CB-2F06-C947-BA2E-6BEC15B22FAA}"/>
                </a:ext>
              </a:extLst>
            </p:cNvPr>
            <p:cNvSpPr/>
            <p:nvPr/>
          </p:nvSpPr>
          <p:spPr>
            <a:xfrm>
              <a:off x="1876785" y="2552700"/>
              <a:ext cx="2379420" cy="3998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a:extLst>
                <a:ext uri="{FF2B5EF4-FFF2-40B4-BE49-F238E27FC236}">
                  <a16:creationId xmlns:a16="http://schemas.microsoft.com/office/drawing/2014/main" id="{BDBB3D6F-9A8B-BB49-BA4A-F479E0073933}"/>
                </a:ext>
              </a:extLst>
            </p:cNvPr>
            <p:cNvSpPr/>
            <p:nvPr/>
          </p:nvSpPr>
          <p:spPr>
            <a:xfrm rot="16200000">
              <a:off x="610432" y="3753848"/>
              <a:ext cx="2379420" cy="3998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8" name="TextBox 27">
            <a:extLst>
              <a:ext uri="{FF2B5EF4-FFF2-40B4-BE49-F238E27FC236}">
                <a16:creationId xmlns:a16="http://schemas.microsoft.com/office/drawing/2014/main" id="{C41A79BD-2471-3143-AFB3-D14788D71899}"/>
              </a:ext>
            </a:extLst>
          </p:cNvPr>
          <p:cNvSpPr txBox="1"/>
          <p:nvPr/>
        </p:nvSpPr>
        <p:spPr>
          <a:xfrm>
            <a:off x="10343348" y="4079325"/>
            <a:ext cx="602729" cy="430887"/>
          </a:xfrm>
          <a:prstGeom prst="rect">
            <a:avLst/>
          </a:prstGeom>
          <a:noFill/>
        </p:spPr>
        <p:txBody>
          <a:bodyPr wrap="none" lIns="0" tIns="0" rIns="0" bIns="0" rtlCol="0">
            <a:spAutoFit/>
          </a:bodyPr>
          <a:lstStyle/>
          <a:p>
            <a:pPr algn="l"/>
            <a:r>
              <a:rPr lang="en-US" sz="2800" b="1" i="1" dirty="0">
                <a:solidFill>
                  <a:srgbClr val="2E507A"/>
                </a:solidFill>
                <a:latin typeface="Calibri" panose="020F0502020204030204" pitchFamily="34" charset="0"/>
                <a:cs typeface="Calibri" panose="020F0502020204030204" pitchFamily="34" charset="0"/>
              </a:rPr>
              <a:t>Yes!</a:t>
            </a:r>
          </a:p>
        </p:txBody>
      </p:sp>
      <p:sp>
        <p:nvSpPr>
          <p:cNvPr id="29" name="Rectangle 28">
            <a:extLst>
              <a:ext uri="{FF2B5EF4-FFF2-40B4-BE49-F238E27FC236}">
                <a16:creationId xmlns:a16="http://schemas.microsoft.com/office/drawing/2014/main" id="{4817EA7F-F1DF-7B4F-9A6A-4F38835D8095}"/>
              </a:ext>
            </a:extLst>
          </p:cNvPr>
          <p:cNvSpPr/>
          <p:nvPr/>
        </p:nvSpPr>
        <p:spPr>
          <a:xfrm>
            <a:off x="10173251" y="4802755"/>
            <a:ext cx="1229824" cy="338554"/>
          </a:xfrm>
          <a:prstGeom prst="rect">
            <a:avLst/>
          </a:prstGeom>
        </p:spPr>
        <p:txBody>
          <a:bodyPr wrap="none">
            <a:spAutoFit/>
          </a:bodyPr>
          <a:lstStyle/>
          <a:p>
            <a:r>
              <a:rPr lang="en-US" sz="1600" b="1" i="1" dirty="0">
                <a:solidFill>
                  <a:srgbClr val="2E507A"/>
                </a:solidFill>
                <a:latin typeface="Calibri" panose="020F0502020204030204" pitchFamily="34" charset="0"/>
                <a:cs typeface="Calibri" panose="020F0502020204030204" pitchFamily="34" charset="0"/>
              </a:rPr>
              <a:t>P = </a:t>
            </a:r>
            <a:r>
              <a:rPr lang="en-US" sz="1600" b="1" dirty="0">
                <a:solidFill>
                  <a:srgbClr val="2E507A"/>
                </a:solidFill>
                <a:latin typeface="Calibri" panose="020F0502020204030204" pitchFamily="34" charset="0"/>
                <a:cs typeface="Calibri" panose="020F0502020204030204" pitchFamily="34" charset="0"/>
              </a:rPr>
              <a:t>5.54e-11</a:t>
            </a:r>
            <a:endParaRPr lang="en-US" sz="1600" b="1" dirty="0">
              <a:solidFill>
                <a:srgbClr val="2E507A"/>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522718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F99A0-BF4B-CC42-8D8A-0912168425CB}"/>
              </a:ext>
            </a:extLst>
          </p:cNvPr>
          <p:cNvSpPr>
            <a:spLocks noGrp="1"/>
          </p:cNvSpPr>
          <p:nvPr>
            <p:ph type="title"/>
          </p:nvPr>
        </p:nvSpPr>
        <p:spPr/>
        <p:txBody>
          <a:bodyPr/>
          <a:lstStyle/>
          <a:p>
            <a:r>
              <a:rPr lang="en-US" dirty="0"/>
              <a:t>What is an “</a:t>
            </a:r>
            <a:r>
              <a:rPr lang="en-US" b="1" i="1" dirty="0"/>
              <a:t>association</a:t>
            </a:r>
            <a:r>
              <a:rPr lang="en-US" dirty="0"/>
              <a:t>”?</a:t>
            </a:r>
          </a:p>
        </p:txBody>
      </p:sp>
      <p:sp>
        <p:nvSpPr>
          <p:cNvPr id="3" name="Content Placeholder 2">
            <a:extLst>
              <a:ext uri="{FF2B5EF4-FFF2-40B4-BE49-F238E27FC236}">
                <a16:creationId xmlns:a16="http://schemas.microsoft.com/office/drawing/2014/main" id="{D064CDEB-A3DD-CB4A-B903-5629E862A219}"/>
              </a:ext>
            </a:extLst>
          </p:cNvPr>
          <p:cNvSpPr>
            <a:spLocks noGrp="1"/>
          </p:cNvSpPr>
          <p:nvPr>
            <p:ph sz="quarter" idx="10"/>
          </p:nvPr>
        </p:nvSpPr>
        <p:spPr>
          <a:xfrm>
            <a:off x="838200" y="1219201"/>
            <a:ext cx="10515600" cy="1600200"/>
          </a:xfrm>
        </p:spPr>
        <p:txBody>
          <a:bodyPr>
            <a:normAutofit/>
          </a:bodyPr>
          <a:lstStyle/>
          <a:p>
            <a:r>
              <a:rPr lang="en-US" dirty="0"/>
              <a:t>Let </a:t>
            </a:r>
            <a:r>
              <a:rPr lang="en-US" b="1" i="1" dirty="0"/>
              <a:t>y</a:t>
            </a:r>
            <a:r>
              <a:rPr lang="en-US" dirty="0"/>
              <a:t> be a quantitative phenotype measured in </a:t>
            </a:r>
            <a:r>
              <a:rPr lang="en-US" b="1" i="1" dirty="0"/>
              <a:t>N</a:t>
            </a:r>
            <a:r>
              <a:rPr lang="en-US" dirty="0"/>
              <a:t> individuals and let </a:t>
            </a:r>
            <a:r>
              <a:rPr lang="en-US" b="1" i="1" dirty="0"/>
              <a:t>x</a:t>
            </a:r>
            <a:r>
              <a:rPr lang="en-US" dirty="0"/>
              <a:t> be the genotype at a SNP</a:t>
            </a:r>
          </a:p>
          <a:p>
            <a:r>
              <a:rPr lang="en-US" dirty="0">
                <a:latin typeface="Calibri" panose="020F0502020204030204" pitchFamily="34" charset="0"/>
                <a:cs typeface="Calibri" panose="020F0502020204030204" pitchFamily="34" charset="0"/>
              </a:rPr>
              <a:t>We can model the effect of </a:t>
            </a:r>
            <a:r>
              <a:rPr lang="en-US" b="1"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on </a:t>
            </a:r>
            <a:r>
              <a:rPr lang="en-US" b="1" i="1" dirty="0">
                <a:latin typeface="Calibri" panose="020F0502020204030204" pitchFamily="34" charset="0"/>
                <a:cs typeface="Calibri" panose="020F0502020204030204" pitchFamily="34" charset="0"/>
              </a:rPr>
              <a:t>y</a:t>
            </a:r>
            <a:r>
              <a:rPr lang="en-US" dirty="0">
                <a:latin typeface="Calibri" panose="020F0502020204030204" pitchFamily="34" charset="0"/>
                <a:cs typeface="Calibri" panose="020F0502020204030204" pitchFamily="34" charset="0"/>
              </a:rPr>
              <a:t> as </a:t>
            </a:r>
            <a:r>
              <a:rPr lang="en-US" b="1" dirty="0">
                <a:latin typeface="Calibri" panose="020F0502020204030204" pitchFamily="34" charset="0"/>
                <a:cs typeface="Calibri" panose="020F0502020204030204" pitchFamily="34" charset="0"/>
              </a:rPr>
              <a:t>β</a:t>
            </a:r>
            <a:r>
              <a:rPr lang="en-US" dirty="0">
                <a:latin typeface="Calibri" panose="020F0502020204030204" pitchFamily="34" charset="0"/>
                <a:cs typeface="Calibri" panose="020F0502020204030204" pitchFamily="34" charset="0"/>
              </a:rPr>
              <a:t> and “unexplained” signal as </a:t>
            </a:r>
            <a:r>
              <a:rPr lang="en-US" b="1" dirty="0" err="1">
                <a:latin typeface="Calibri" panose="020F0502020204030204" pitchFamily="34" charset="0"/>
                <a:cs typeface="Calibri" panose="020F0502020204030204" pitchFamily="34" charset="0"/>
              </a:rPr>
              <a:t>ε</a:t>
            </a:r>
            <a:endParaRPr lang="en-US"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CE6D54C-91E7-3049-8BA1-DE354F4D83A7}"/>
                  </a:ext>
                </a:extLst>
              </p:cNvPr>
              <p:cNvSpPr txBox="1"/>
              <p:nvPr/>
            </p:nvSpPr>
            <p:spPr>
              <a:xfrm>
                <a:off x="2391166" y="3823156"/>
                <a:ext cx="1819601"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cs typeface="Calibri" panose="020F0502020204030204" pitchFamily="34" charset="0"/>
                        </a:rPr>
                        <m:t>𝒚</m:t>
                      </m:r>
                      <m:r>
                        <a:rPr lang="en-US" sz="2800" b="0" i="1" smtClean="0">
                          <a:solidFill>
                            <a:schemeClr val="tx1"/>
                          </a:solidFill>
                          <a:latin typeface="Cambria Math" panose="02040503050406030204" pitchFamily="18" charset="0"/>
                          <a:cs typeface="Calibri" panose="020F0502020204030204" pitchFamily="34" charset="0"/>
                        </a:rPr>
                        <m:t>=</m:t>
                      </m:r>
                      <m:r>
                        <a:rPr lang="en-US" sz="2800" b="1" i="1" smtClean="0">
                          <a:solidFill>
                            <a:schemeClr val="tx1"/>
                          </a:solidFill>
                          <a:latin typeface="Cambria Math" panose="02040503050406030204" pitchFamily="18" charset="0"/>
                          <a:cs typeface="Calibri" panose="020F0502020204030204" pitchFamily="34" charset="0"/>
                        </a:rPr>
                        <m:t>𝒙</m:t>
                      </m:r>
                      <m:r>
                        <a:rPr lang="en-US" sz="2800" b="1" i="1" smtClean="0">
                          <a:solidFill>
                            <a:schemeClr val="tx1"/>
                          </a:solidFill>
                          <a:latin typeface="Cambria Math" panose="02040503050406030204" pitchFamily="18" charset="0"/>
                          <a:cs typeface="Calibri" panose="020F0502020204030204" pitchFamily="34" charset="0"/>
                        </a:rPr>
                        <m:t>𝜷</m:t>
                      </m:r>
                      <m:r>
                        <a:rPr lang="en-US" sz="2800" b="0" i="1" smtClean="0">
                          <a:solidFill>
                            <a:schemeClr val="tx1"/>
                          </a:solidFill>
                          <a:latin typeface="Cambria Math" panose="02040503050406030204" pitchFamily="18" charset="0"/>
                          <a:cs typeface="Calibri" panose="020F0502020204030204" pitchFamily="34" charset="0"/>
                        </a:rPr>
                        <m:t>+</m:t>
                      </m:r>
                      <m:r>
                        <a:rPr lang="en-US" sz="2800" b="1" i="1" smtClean="0">
                          <a:solidFill>
                            <a:schemeClr val="tx1"/>
                          </a:solidFill>
                          <a:latin typeface="Cambria Math" panose="02040503050406030204" pitchFamily="18" charset="0"/>
                          <a:cs typeface="Calibri" panose="020F0502020204030204" pitchFamily="34" charset="0"/>
                        </a:rPr>
                        <m:t>𝝐</m:t>
                      </m:r>
                    </m:oMath>
                  </m:oMathPara>
                </a14:m>
                <a:endParaRPr lang="en-US" sz="2800" b="1" dirty="0" err="1">
                  <a:solidFill>
                    <a:schemeClr val="tx1"/>
                  </a:solidFill>
                  <a:latin typeface="Calibri" panose="020F0502020204030204" pitchFamily="34" charset="0"/>
                  <a:cs typeface="Calibri" panose="020F0502020204030204" pitchFamily="34" charset="0"/>
                </a:endParaRPr>
              </a:p>
            </p:txBody>
          </p:sp>
        </mc:Choice>
        <mc:Fallback xmlns="">
          <p:sp>
            <p:nvSpPr>
              <p:cNvPr id="24" name="TextBox 23">
                <a:extLst>
                  <a:ext uri="{FF2B5EF4-FFF2-40B4-BE49-F238E27FC236}">
                    <a16:creationId xmlns:a16="http://schemas.microsoft.com/office/drawing/2014/main" id="{9CE6D54C-91E7-3049-8BA1-DE354F4D83A7}"/>
                  </a:ext>
                </a:extLst>
              </p:cNvPr>
              <p:cNvSpPr txBox="1">
                <a:spLocks noRot="1" noChangeAspect="1" noMove="1" noResize="1" noEditPoints="1" noAdjustHandles="1" noChangeArrowheads="1" noChangeShapeType="1" noTextEdit="1"/>
              </p:cNvSpPr>
              <p:nvPr/>
            </p:nvSpPr>
            <p:spPr>
              <a:xfrm>
                <a:off x="2391166" y="3823156"/>
                <a:ext cx="1819601" cy="430887"/>
              </a:xfrm>
              <a:prstGeom prst="rect">
                <a:avLst/>
              </a:prstGeom>
              <a:blipFill>
                <a:blip r:embed="rId2"/>
                <a:stretch>
                  <a:fillRect l="-4138" r="-2069" b="-31429"/>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71E0631C-2779-BA43-9075-022398DD8C90}"/>
              </a:ext>
            </a:extLst>
          </p:cNvPr>
          <p:cNvGrpSpPr/>
          <p:nvPr/>
        </p:nvGrpSpPr>
        <p:grpSpPr>
          <a:xfrm>
            <a:off x="6979367" y="2958995"/>
            <a:ext cx="2656005" cy="2590800"/>
            <a:chOff x="1600200" y="2552700"/>
            <a:chExt cx="2656005" cy="2590800"/>
          </a:xfrm>
        </p:grpSpPr>
        <p:sp>
          <p:nvSpPr>
            <p:cNvPr id="31" name="Rectangle 30">
              <a:extLst>
                <a:ext uri="{FF2B5EF4-FFF2-40B4-BE49-F238E27FC236}">
                  <a16:creationId xmlns:a16="http://schemas.microsoft.com/office/drawing/2014/main" id="{3A3DAD85-264E-FC4E-B787-210D5F7815BB}"/>
                </a:ext>
              </a:extLst>
            </p:cNvPr>
            <p:cNvSpPr/>
            <p:nvPr/>
          </p:nvSpPr>
          <p:spPr>
            <a:xfrm>
              <a:off x="1876785" y="2552700"/>
              <a:ext cx="2379420" cy="3998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31">
              <a:extLst>
                <a:ext uri="{FF2B5EF4-FFF2-40B4-BE49-F238E27FC236}">
                  <a16:creationId xmlns:a16="http://schemas.microsoft.com/office/drawing/2014/main" id="{376BF885-D95A-DC48-8615-3A5CA4BF9339}"/>
                </a:ext>
              </a:extLst>
            </p:cNvPr>
            <p:cNvSpPr/>
            <p:nvPr/>
          </p:nvSpPr>
          <p:spPr>
            <a:xfrm rot="16200000">
              <a:off x="610432" y="3753848"/>
              <a:ext cx="2379420" cy="3998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3" name="Rectangle 32">
            <a:extLst>
              <a:ext uri="{FF2B5EF4-FFF2-40B4-BE49-F238E27FC236}">
                <a16:creationId xmlns:a16="http://schemas.microsoft.com/office/drawing/2014/main" id="{D3DC8A75-7448-A44D-B5FA-743E8FFD7CD4}"/>
              </a:ext>
            </a:extLst>
          </p:cNvPr>
          <p:cNvSpPr/>
          <p:nvPr/>
        </p:nvSpPr>
        <p:spPr>
          <a:xfrm>
            <a:off x="931855" y="3129292"/>
            <a:ext cx="4586768" cy="523220"/>
          </a:xfrm>
          <a:prstGeom prst="rect">
            <a:avLst/>
          </a:prstGeom>
        </p:spPr>
        <p:txBody>
          <a:bodyPr wrap="none">
            <a:spAutoFit/>
          </a:bodyPr>
          <a:lstStyle/>
          <a:p>
            <a:r>
              <a:rPr lang="en-US" sz="2800" dirty="0">
                <a:solidFill>
                  <a:srgbClr val="2E507A"/>
                </a:solidFill>
                <a:latin typeface="Calibri" panose="020F0502020204030204" pitchFamily="34" charset="0"/>
                <a:cs typeface="Calibri" panose="020F0502020204030204" pitchFamily="34" charset="0"/>
              </a:rPr>
              <a:t>Assume linear change in </a:t>
            </a:r>
            <a:r>
              <a:rPr lang="en-US" sz="2800" b="1" i="1" dirty="0">
                <a:solidFill>
                  <a:srgbClr val="2E507A"/>
                </a:solidFill>
                <a:latin typeface="Calibri" panose="020F0502020204030204" pitchFamily="34" charset="0"/>
                <a:cs typeface="Calibri" panose="020F0502020204030204" pitchFamily="34" charset="0"/>
              </a:rPr>
              <a:t>x</a:t>
            </a:r>
            <a:r>
              <a:rPr lang="en-US" sz="2800" dirty="0">
                <a:solidFill>
                  <a:srgbClr val="2E507A"/>
                </a:solidFill>
                <a:latin typeface="Calibri" panose="020F0502020204030204" pitchFamily="34" charset="0"/>
                <a:cs typeface="Calibri" panose="020F0502020204030204" pitchFamily="34" charset="0"/>
              </a:rPr>
              <a:t> -&gt; </a:t>
            </a:r>
            <a:r>
              <a:rPr lang="en-US" sz="2800" b="1" i="1" dirty="0">
                <a:solidFill>
                  <a:srgbClr val="2E507A"/>
                </a:solidFill>
                <a:latin typeface="Calibri" panose="020F0502020204030204" pitchFamily="34" charset="0"/>
                <a:cs typeface="Calibri" panose="020F0502020204030204" pitchFamily="34" charset="0"/>
              </a:rPr>
              <a:t>y</a:t>
            </a:r>
            <a:endParaRPr lang="en-US" sz="2800" b="1" dirty="0">
              <a:solidFill>
                <a:srgbClr val="2E507A"/>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0DEE8E8-E69A-F042-8DB1-B185D3EDE8BC}"/>
                  </a:ext>
                </a:extLst>
              </p:cNvPr>
              <p:cNvSpPr txBox="1"/>
              <p:nvPr/>
            </p:nvSpPr>
            <p:spPr>
              <a:xfrm>
                <a:off x="2322106" y="4439721"/>
                <a:ext cx="845168" cy="454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1" i="1" smtClean="0">
                              <a:solidFill>
                                <a:schemeClr val="tx1"/>
                              </a:solidFill>
                              <a:latin typeface="Cambria Math" panose="02040503050406030204" pitchFamily="18" charset="0"/>
                              <a:cs typeface="Calibri" panose="020F0502020204030204" pitchFamily="34" charset="0"/>
                            </a:rPr>
                          </m:ctrlPr>
                        </m:accPr>
                        <m:e>
                          <m:r>
                            <a:rPr lang="en-US" sz="2800" b="1" i="1">
                              <a:solidFill>
                                <a:schemeClr val="tx1"/>
                              </a:solidFill>
                              <a:latin typeface="Cambria Math" panose="02040503050406030204" pitchFamily="18" charset="0"/>
                              <a:cs typeface="Calibri" panose="020F0502020204030204" pitchFamily="34" charset="0"/>
                            </a:rPr>
                            <m:t>𝜷</m:t>
                          </m:r>
                        </m:e>
                      </m:acc>
                      <m:r>
                        <a:rPr lang="en-US" sz="2800" b="0" i="1" smtClean="0">
                          <a:solidFill>
                            <a:schemeClr val="tx1"/>
                          </a:solidFill>
                          <a:latin typeface="Cambria Math" panose="02040503050406030204" pitchFamily="18" charset="0"/>
                          <a:cs typeface="Calibri" panose="020F0502020204030204" pitchFamily="34" charset="0"/>
                        </a:rPr>
                        <m:t>=?</m:t>
                      </m:r>
                    </m:oMath>
                  </m:oMathPara>
                </a14:m>
                <a:endParaRPr lang="en-US" sz="2800" b="1" dirty="0" err="1">
                  <a:solidFill>
                    <a:schemeClr val="tx1"/>
                  </a:solidFill>
                  <a:latin typeface="Calibri" panose="020F0502020204030204" pitchFamily="34" charset="0"/>
                  <a:cs typeface="Calibri" panose="020F0502020204030204" pitchFamily="34" charset="0"/>
                </a:endParaRPr>
              </a:p>
            </p:txBody>
          </p:sp>
        </mc:Choice>
        <mc:Fallback xmlns="">
          <p:sp>
            <p:nvSpPr>
              <p:cNvPr id="34" name="TextBox 33">
                <a:extLst>
                  <a:ext uri="{FF2B5EF4-FFF2-40B4-BE49-F238E27FC236}">
                    <a16:creationId xmlns:a16="http://schemas.microsoft.com/office/drawing/2014/main" id="{30DEE8E8-E69A-F042-8DB1-B185D3EDE8BC}"/>
                  </a:ext>
                </a:extLst>
              </p:cNvPr>
              <p:cNvSpPr txBox="1">
                <a:spLocks noRot="1" noChangeAspect="1" noMove="1" noResize="1" noEditPoints="1" noAdjustHandles="1" noChangeArrowheads="1" noChangeShapeType="1" noTextEdit="1"/>
              </p:cNvSpPr>
              <p:nvPr/>
            </p:nvSpPr>
            <p:spPr>
              <a:xfrm>
                <a:off x="2322106" y="4439721"/>
                <a:ext cx="845168" cy="454035"/>
              </a:xfrm>
              <a:prstGeom prst="rect">
                <a:avLst/>
              </a:prstGeom>
              <a:blipFill>
                <a:blip r:embed="rId3"/>
                <a:stretch>
                  <a:fillRect l="-13433" t="-19444" r="-8955"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C5D948E-33B5-874F-86E8-5E5954498552}"/>
                  </a:ext>
                </a:extLst>
              </p:cNvPr>
              <p:cNvSpPr txBox="1"/>
              <p:nvPr/>
            </p:nvSpPr>
            <p:spPr>
              <a:xfrm>
                <a:off x="2326512" y="5041252"/>
                <a:ext cx="1544525" cy="4885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cs typeface="Calibri" panose="020F0502020204030204" pitchFamily="34" charset="0"/>
                        </a:rPr>
                        <m:t>𝒔𝒆</m:t>
                      </m:r>
                      <m:d>
                        <m:dPr>
                          <m:ctrlPr>
                            <a:rPr lang="en-US" sz="2800" b="1" i="1" smtClean="0">
                              <a:solidFill>
                                <a:schemeClr val="tx1"/>
                              </a:solidFill>
                              <a:latin typeface="Cambria Math" panose="02040503050406030204" pitchFamily="18" charset="0"/>
                              <a:cs typeface="Calibri" panose="020F0502020204030204" pitchFamily="34" charset="0"/>
                            </a:rPr>
                          </m:ctrlPr>
                        </m:dPr>
                        <m:e>
                          <m:acc>
                            <m:accPr>
                              <m:chr m:val="̂"/>
                              <m:ctrlPr>
                                <a:rPr lang="en-US" sz="2800" b="1" i="1" smtClean="0">
                                  <a:solidFill>
                                    <a:schemeClr val="tx1"/>
                                  </a:solidFill>
                                  <a:latin typeface="Cambria Math" panose="02040503050406030204" pitchFamily="18" charset="0"/>
                                  <a:cs typeface="Calibri" panose="020F0502020204030204" pitchFamily="34" charset="0"/>
                                </a:rPr>
                              </m:ctrlPr>
                            </m:accPr>
                            <m:e>
                              <m:r>
                                <a:rPr lang="en-US" sz="2800" b="1" i="1">
                                  <a:solidFill>
                                    <a:schemeClr val="tx1"/>
                                  </a:solidFill>
                                  <a:latin typeface="Cambria Math" panose="02040503050406030204" pitchFamily="18" charset="0"/>
                                  <a:cs typeface="Calibri" panose="020F0502020204030204" pitchFamily="34" charset="0"/>
                                </a:rPr>
                                <m:t>𝜷</m:t>
                              </m:r>
                            </m:e>
                          </m:acc>
                        </m:e>
                      </m:d>
                      <m:r>
                        <a:rPr lang="en-US" sz="2800" b="0" i="1" smtClean="0">
                          <a:solidFill>
                            <a:schemeClr val="tx1"/>
                          </a:solidFill>
                          <a:latin typeface="Cambria Math" panose="02040503050406030204" pitchFamily="18" charset="0"/>
                          <a:cs typeface="Calibri" panose="020F0502020204030204" pitchFamily="34" charset="0"/>
                        </a:rPr>
                        <m:t>=?</m:t>
                      </m:r>
                    </m:oMath>
                  </m:oMathPara>
                </a14:m>
                <a:endParaRPr lang="en-US" sz="2800" b="1" dirty="0" err="1">
                  <a:solidFill>
                    <a:schemeClr val="tx1"/>
                  </a:solidFill>
                  <a:latin typeface="Calibri" panose="020F0502020204030204" pitchFamily="34" charset="0"/>
                  <a:cs typeface="Calibri" panose="020F0502020204030204" pitchFamily="34" charset="0"/>
                </a:endParaRPr>
              </a:p>
            </p:txBody>
          </p:sp>
        </mc:Choice>
        <mc:Fallback xmlns="">
          <p:sp>
            <p:nvSpPr>
              <p:cNvPr id="35" name="TextBox 34">
                <a:extLst>
                  <a:ext uri="{FF2B5EF4-FFF2-40B4-BE49-F238E27FC236}">
                    <a16:creationId xmlns:a16="http://schemas.microsoft.com/office/drawing/2014/main" id="{2C5D948E-33B5-874F-86E8-5E5954498552}"/>
                  </a:ext>
                </a:extLst>
              </p:cNvPr>
              <p:cNvSpPr txBox="1">
                <a:spLocks noRot="1" noChangeAspect="1" noMove="1" noResize="1" noEditPoints="1" noAdjustHandles="1" noChangeArrowheads="1" noChangeShapeType="1" noTextEdit="1"/>
              </p:cNvSpPr>
              <p:nvPr/>
            </p:nvSpPr>
            <p:spPr>
              <a:xfrm>
                <a:off x="2326512" y="5041252"/>
                <a:ext cx="1544525" cy="488595"/>
              </a:xfrm>
              <a:prstGeom prst="rect">
                <a:avLst/>
              </a:prstGeom>
              <a:blipFill>
                <a:blip r:embed="rId4"/>
                <a:stretch>
                  <a:fillRect l="-2439" t="-15385" r="-4065" b="-2307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496670C6-4D62-D64D-B029-8E660F6E6D2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73379" y="2628388"/>
            <a:ext cx="4076700" cy="4076700"/>
          </a:xfrm>
          <a:prstGeom prst="rect">
            <a:avLst/>
          </a:prstGeom>
        </p:spPr>
      </p:pic>
    </p:spTree>
    <p:extLst>
      <p:ext uri="{BB962C8B-B14F-4D97-AF65-F5344CB8AC3E}">
        <p14:creationId xmlns:p14="http://schemas.microsoft.com/office/powerpoint/2010/main" val="28075638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F99A0-BF4B-CC42-8D8A-0912168425CB}"/>
              </a:ext>
            </a:extLst>
          </p:cNvPr>
          <p:cNvSpPr>
            <a:spLocks noGrp="1"/>
          </p:cNvSpPr>
          <p:nvPr>
            <p:ph type="title"/>
          </p:nvPr>
        </p:nvSpPr>
        <p:spPr/>
        <p:txBody>
          <a:bodyPr/>
          <a:lstStyle/>
          <a:p>
            <a:r>
              <a:rPr lang="en-US" dirty="0"/>
              <a:t>What is an “</a:t>
            </a:r>
            <a:r>
              <a:rPr lang="en-US" b="1" i="1" dirty="0"/>
              <a:t>association</a:t>
            </a:r>
            <a:r>
              <a:rPr lang="en-US" dirty="0"/>
              <a:t>”?</a:t>
            </a:r>
          </a:p>
        </p:txBody>
      </p:sp>
      <p:sp>
        <p:nvSpPr>
          <p:cNvPr id="3" name="Content Placeholder 2">
            <a:extLst>
              <a:ext uri="{FF2B5EF4-FFF2-40B4-BE49-F238E27FC236}">
                <a16:creationId xmlns:a16="http://schemas.microsoft.com/office/drawing/2014/main" id="{D064CDEB-A3DD-CB4A-B903-5629E862A219}"/>
              </a:ext>
            </a:extLst>
          </p:cNvPr>
          <p:cNvSpPr>
            <a:spLocks noGrp="1"/>
          </p:cNvSpPr>
          <p:nvPr>
            <p:ph sz="quarter" idx="10"/>
          </p:nvPr>
        </p:nvSpPr>
        <p:spPr>
          <a:xfrm>
            <a:off x="838200" y="1219201"/>
            <a:ext cx="10515600" cy="1600200"/>
          </a:xfrm>
        </p:spPr>
        <p:txBody>
          <a:bodyPr>
            <a:normAutofit/>
          </a:bodyPr>
          <a:lstStyle/>
          <a:p>
            <a:r>
              <a:rPr lang="en-US" dirty="0"/>
              <a:t>Let </a:t>
            </a:r>
            <a:r>
              <a:rPr lang="en-US" b="1" i="1" dirty="0"/>
              <a:t>y</a:t>
            </a:r>
            <a:r>
              <a:rPr lang="en-US" dirty="0"/>
              <a:t> be a quantitative phenotype measured in </a:t>
            </a:r>
            <a:r>
              <a:rPr lang="en-US" b="1" i="1" dirty="0"/>
              <a:t>N</a:t>
            </a:r>
            <a:r>
              <a:rPr lang="en-US" dirty="0"/>
              <a:t> individuals and let </a:t>
            </a:r>
            <a:r>
              <a:rPr lang="en-US" b="1" i="1" dirty="0"/>
              <a:t>x</a:t>
            </a:r>
            <a:r>
              <a:rPr lang="en-US" dirty="0"/>
              <a:t> be the genotype at a SNP</a:t>
            </a:r>
          </a:p>
          <a:p>
            <a:r>
              <a:rPr lang="en-US" dirty="0">
                <a:latin typeface="Calibri" panose="020F0502020204030204" pitchFamily="34" charset="0"/>
                <a:cs typeface="Calibri" panose="020F0502020204030204" pitchFamily="34" charset="0"/>
              </a:rPr>
              <a:t>We can model the effect of </a:t>
            </a:r>
            <a:r>
              <a:rPr lang="en-US" b="1"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on </a:t>
            </a:r>
            <a:r>
              <a:rPr lang="en-US" b="1" i="1" dirty="0">
                <a:latin typeface="Calibri" panose="020F0502020204030204" pitchFamily="34" charset="0"/>
                <a:cs typeface="Calibri" panose="020F0502020204030204" pitchFamily="34" charset="0"/>
              </a:rPr>
              <a:t>y</a:t>
            </a:r>
            <a:r>
              <a:rPr lang="en-US" dirty="0">
                <a:latin typeface="Calibri" panose="020F0502020204030204" pitchFamily="34" charset="0"/>
                <a:cs typeface="Calibri" panose="020F0502020204030204" pitchFamily="34" charset="0"/>
              </a:rPr>
              <a:t> as </a:t>
            </a:r>
            <a:r>
              <a:rPr lang="en-US" b="1" dirty="0">
                <a:latin typeface="Calibri" panose="020F0502020204030204" pitchFamily="34" charset="0"/>
                <a:cs typeface="Calibri" panose="020F0502020204030204" pitchFamily="34" charset="0"/>
              </a:rPr>
              <a:t>β</a:t>
            </a:r>
            <a:r>
              <a:rPr lang="en-US" dirty="0">
                <a:latin typeface="Calibri" panose="020F0502020204030204" pitchFamily="34" charset="0"/>
                <a:cs typeface="Calibri" panose="020F0502020204030204" pitchFamily="34" charset="0"/>
              </a:rPr>
              <a:t> and “unexplained” signal as </a:t>
            </a:r>
            <a:r>
              <a:rPr lang="en-US" b="1" dirty="0" err="1">
                <a:latin typeface="Calibri" panose="020F0502020204030204" pitchFamily="34" charset="0"/>
                <a:cs typeface="Calibri" panose="020F0502020204030204" pitchFamily="34" charset="0"/>
              </a:rPr>
              <a:t>ε</a:t>
            </a:r>
            <a:endParaRPr lang="en-US"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CE6D54C-91E7-3049-8BA1-DE354F4D83A7}"/>
                  </a:ext>
                </a:extLst>
              </p:cNvPr>
              <p:cNvSpPr txBox="1"/>
              <p:nvPr/>
            </p:nvSpPr>
            <p:spPr>
              <a:xfrm>
                <a:off x="2391166" y="3823156"/>
                <a:ext cx="1819601"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cs typeface="Calibri" panose="020F0502020204030204" pitchFamily="34" charset="0"/>
                        </a:rPr>
                        <m:t>𝒚</m:t>
                      </m:r>
                      <m:r>
                        <a:rPr lang="en-US" sz="2800" b="0" i="1" smtClean="0">
                          <a:solidFill>
                            <a:schemeClr val="tx1"/>
                          </a:solidFill>
                          <a:latin typeface="Cambria Math" panose="02040503050406030204" pitchFamily="18" charset="0"/>
                          <a:cs typeface="Calibri" panose="020F0502020204030204" pitchFamily="34" charset="0"/>
                        </a:rPr>
                        <m:t>=</m:t>
                      </m:r>
                      <m:r>
                        <a:rPr lang="en-US" sz="2800" b="1" i="1" smtClean="0">
                          <a:solidFill>
                            <a:schemeClr val="tx1"/>
                          </a:solidFill>
                          <a:latin typeface="Cambria Math" panose="02040503050406030204" pitchFamily="18" charset="0"/>
                          <a:cs typeface="Calibri" panose="020F0502020204030204" pitchFamily="34" charset="0"/>
                        </a:rPr>
                        <m:t>𝒙</m:t>
                      </m:r>
                      <m:r>
                        <a:rPr lang="en-US" sz="2800" b="1" i="1" smtClean="0">
                          <a:solidFill>
                            <a:schemeClr val="tx1"/>
                          </a:solidFill>
                          <a:latin typeface="Cambria Math" panose="02040503050406030204" pitchFamily="18" charset="0"/>
                          <a:cs typeface="Calibri" panose="020F0502020204030204" pitchFamily="34" charset="0"/>
                        </a:rPr>
                        <m:t>𝜷</m:t>
                      </m:r>
                      <m:r>
                        <a:rPr lang="en-US" sz="2800" b="0" i="1" smtClean="0">
                          <a:solidFill>
                            <a:schemeClr val="tx1"/>
                          </a:solidFill>
                          <a:latin typeface="Cambria Math" panose="02040503050406030204" pitchFamily="18" charset="0"/>
                          <a:cs typeface="Calibri" panose="020F0502020204030204" pitchFamily="34" charset="0"/>
                        </a:rPr>
                        <m:t>+</m:t>
                      </m:r>
                      <m:r>
                        <a:rPr lang="en-US" sz="2800" b="1" i="1" smtClean="0">
                          <a:solidFill>
                            <a:schemeClr val="tx1"/>
                          </a:solidFill>
                          <a:latin typeface="Cambria Math" panose="02040503050406030204" pitchFamily="18" charset="0"/>
                          <a:cs typeface="Calibri" panose="020F0502020204030204" pitchFamily="34" charset="0"/>
                        </a:rPr>
                        <m:t>𝝐</m:t>
                      </m:r>
                    </m:oMath>
                  </m:oMathPara>
                </a14:m>
                <a:endParaRPr lang="en-US" sz="2800" b="1" dirty="0" err="1">
                  <a:solidFill>
                    <a:schemeClr val="tx1"/>
                  </a:solidFill>
                  <a:latin typeface="Calibri" panose="020F0502020204030204" pitchFamily="34" charset="0"/>
                  <a:cs typeface="Calibri" panose="020F0502020204030204" pitchFamily="34" charset="0"/>
                </a:endParaRPr>
              </a:p>
            </p:txBody>
          </p:sp>
        </mc:Choice>
        <mc:Fallback xmlns="">
          <p:sp>
            <p:nvSpPr>
              <p:cNvPr id="24" name="TextBox 23">
                <a:extLst>
                  <a:ext uri="{FF2B5EF4-FFF2-40B4-BE49-F238E27FC236}">
                    <a16:creationId xmlns:a16="http://schemas.microsoft.com/office/drawing/2014/main" id="{9CE6D54C-91E7-3049-8BA1-DE354F4D83A7}"/>
                  </a:ext>
                </a:extLst>
              </p:cNvPr>
              <p:cNvSpPr txBox="1">
                <a:spLocks noRot="1" noChangeAspect="1" noMove="1" noResize="1" noEditPoints="1" noAdjustHandles="1" noChangeArrowheads="1" noChangeShapeType="1" noTextEdit="1"/>
              </p:cNvSpPr>
              <p:nvPr/>
            </p:nvSpPr>
            <p:spPr>
              <a:xfrm>
                <a:off x="2391166" y="3823156"/>
                <a:ext cx="1819601" cy="430887"/>
              </a:xfrm>
              <a:prstGeom prst="rect">
                <a:avLst/>
              </a:prstGeom>
              <a:blipFill>
                <a:blip r:embed="rId2"/>
                <a:stretch>
                  <a:fillRect l="-4138" r="-2069" b="-31429"/>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71E0631C-2779-BA43-9075-022398DD8C90}"/>
              </a:ext>
            </a:extLst>
          </p:cNvPr>
          <p:cNvGrpSpPr/>
          <p:nvPr/>
        </p:nvGrpSpPr>
        <p:grpSpPr>
          <a:xfrm>
            <a:off x="6979367" y="2958995"/>
            <a:ext cx="2656005" cy="2590800"/>
            <a:chOff x="1600200" y="2552700"/>
            <a:chExt cx="2656005" cy="2590800"/>
          </a:xfrm>
        </p:grpSpPr>
        <p:sp>
          <p:nvSpPr>
            <p:cNvPr id="31" name="Rectangle 30">
              <a:extLst>
                <a:ext uri="{FF2B5EF4-FFF2-40B4-BE49-F238E27FC236}">
                  <a16:creationId xmlns:a16="http://schemas.microsoft.com/office/drawing/2014/main" id="{3A3DAD85-264E-FC4E-B787-210D5F7815BB}"/>
                </a:ext>
              </a:extLst>
            </p:cNvPr>
            <p:cNvSpPr/>
            <p:nvPr/>
          </p:nvSpPr>
          <p:spPr>
            <a:xfrm>
              <a:off x="1876785" y="2552700"/>
              <a:ext cx="2379420" cy="3998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31">
              <a:extLst>
                <a:ext uri="{FF2B5EF4-FFF2-40B4-BE49-F238E27FC236}">
                  <a16:creationId xmlns:a16="http://schemas.microsoft.com/office/drawing/2014/main" id="{376BF885-D95A-DC48-8615-3A5CA4BF9339}"/>
                </a:ext>
              </a:extLst>
            </p:cNvPr>
            <p:cNvSpPr/>
            <p:nvPr/>
          </p:nvSpPr>
          <p:spPr>
            <a:xfrm rot="16200000">
              <a:off x="610432" y="3753848"/>
              <a:ext cx="2379420" cy="3998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3" name="Rectangle 32">
            <a:extLst>
              <a:ext uri="{FF2B5EF4-FFF2-40B4-BE49-F238E27FC236}">
                <a16:creationId xmlns:a16="http://schemas.microsoft.com/office/drawing/2014/main" id="{D3DC8A75-7448-A44D-B5FA-743E8FFD7CD4}"/>
              </a:ext>
            </a:extLst>
          </p:cNvPr>
          <p:cNvSpPr/>
          <p:nvPr/>
        </p:nvSpPr>
        <p:spPr>
          <a:xfrm>
            <a:off x="931855" y="3129292"/>
            <a:ext cx="4586768" cy="523220"/>
          </a:xfrm>
          <a:prstGeom prst="rect">
            <a:avLst/>
          </a:prstGeom>
        </p:spPr>
        <p:txBody>
          <a:bodyPr wrap="none">
            <a:spAutoFit/>
          </a:bodyPr>
          <a:lstStyle/>
          <a:p>
            <a:r>
              <a:rPr lang="en-US" sz="2800" dirty="0">
                <a:solidFill>
                  <a:srgbClr val="2E507A"/>
                </a:solidFill>
                <a:latin typeface="Calibri" panose="020F0502020204030204" pitchFamily="34" charset="0"/>
                <a:cs typeface="Calibri" panose="020F0502020204030204" pitchFamily="34" charset="0"/>
              </a:rPr>
              <a:t>Assume linear change in </a:t>
            </a:r>
            <a:r>
              <a:rPr lang="en-US" sz="2800" b="1" i="1" dirty="0">
                <a:solidFill>
                  <a:srgbClr val="2E507A"/>
                </a:solidFill>
                <a:latin typeface="Calibri" panose="020F0502020204030204" pitchFamily="34" charset="0"/>
                <a:cs typeface="Calibri" panose="020F0502020204030204" pitchFamily="34" charset="0"/>
              </a:rPr>
              <a:t>x</a:t>
            </a:r>
            <a:r>
              <a:rPr lang="en-US" sz="2800" dirty="0">
                <a:solidFill>
                  <a:srgbClr val="2E507A"/>
                </a:solidFill>
                <a:latin typeface="Calibri" panose="020F0502020204030204" pitchFamily="34" charset="0"/>
                <a:cs typeface="Calibri" panose="020F0502020204030204" pitchFamily="34" charset="0"/>
              </a:rPr>
              <a:t> -&gt; </a:t>
            </a:r>
            <a:r>
              <a:rPr lang="en-US" sz="2800" b="1" i="1" dirty="0">
                <a:solidFill>
                  <a:srgbClr val="2E507A"/>
                </a:solidFill>
                <a:latin typeface="Calibri" panose="020F0502020204030204" pitchFamily="34" charset="0"/>
                <a:cs typeface="Calibri" panose="020F0502020204030204" pitchFamily="34" charset="0"/>
              </a:rPr>
              <a:t>y</a:t>
            </a:r>
            <a:endParaRPr lang="en-US" sz="2800" b="1" dirty="0">
              <a:solidFill>
                <a:srgbClr val="2E507A"/>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0DEE8E8-E69A-F042-8DB1-B185D3EDE8BC}"/>
                  </a:ext>
                </a:extLst>
              </p:cNvPr>
              <p:cNvSpPr txBox="1"/>
              <p:nvPr/>
            </p:nvSpPr>
            <p:spPr>
              <a:xfrm>
                <a:off x="2322106" y="4439721"/>
                <a:ext cx="2552365" cy="454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1" i="1" smtClean="0">
                              <a:solidFill>
                                <a:schemeClr val="tx1"/>
                              </a:solidFill>
                              <a:latin typeface="Cambria Math" panose="02040503050406030204" pitchFamily="18" charset="0"/>
                              <a:cs typeface="Calibri" panose="020F0502020204030204" pitchFamily="34" charset="0"/>
                            </a:rPr>
                          </m:ctrlPr>
                        </m:accPr>
                        <m:e>
                          <m:r>
                            <a:rPr lang="en-US" sz="2800" b="1" i="1">
                              <a:solidFill>
                                <a:schemeClr val="tx1"/>
                              </a:solidFill>
                              <a:latin typeface="Cambria Math" panose="02040503050406030204" pitchFamily="18" charset="0"/>
                              <a:cs typeface="Calibri" panose="020F0502020204030204" pitchFamily="34" charset="0"/>
                            </a:rPr>
                            <m:t>𝜷</m:t>
                          </m:r>
                        </m:e>
                      </m:acc>
                      <m:r>
                        <a:rPr lang="en-US" sz="2800" b="0" i="1" smtClean="0">
                          <a:solidFill>
                            <a:schemeClr val="tx1"/>
                          </a:solidFill>
                          <a:latin typeface="Cambria Math" panose="02040503050406030204" pitchFamily="18" charset="0"/>
                          <a:cs typeface="Calibri" panose="020F0502020204030204" pitchFamily="34" charset="0"/>
                        </a:rPr>
                        <m:t>=</m:t>
                      </m:r>
                      <m:sSup>
                        <m:sSupPr>
                          <m:ctrlPr>
                            <a:rPr lang="en-US" sz="2800" b="0" i="1" smtClean="0">
                              <a:solidFill>
                                <a:schemeClr val="tx1"/>
                              </a:solidFill>
                              <a:latin typeface="Cambria Math" panose="02040503050406030204" pitchFamily="18" charset="0"/>
                              <a:cs typeface="Calibri" panose="020F0502020204030204" pitchFamily="34" charset="0"/>
                            </a:rPr>
                          </m:ctrlPr>
                        </m:sSupPr>
                        <m:e>
                          <m:d>
                            <m:dPr>
                              <m:ctrlPr>
                                <a:rPr lang="en-US" sz="2800" b="0" i="1" smtClean="0">
                                  <a:solidFill>
                                    <a:schemeClr val="tx1"/>
                                  </a:solidFill>
                                  <a:latin typeface="Cambria Math" panose="02040503050406030204" pitchFamily="18" charset="0"/>
                                  <a:cs typeface="Calibri" panose="020F0502020204030204" pitchFamily="34" charset="0"/>
                                </a:rPr>
                              </m:ctrlPr>
                            </m:dPr>
                            <m:e>
                              <m:sSup>
                                <m:sSupPr>
                                  <m:ctrlPr>
                                    <a:rPr lang="en-US" sz="2800" b="0" i="1" smtClean="0">
                                      <a:solidFill>
                                        <a:schemeClr val="tx1"/>
                                      </a:solidFill>
                                      <a:latin typeface="Cambria Math" panose="02040503050406030204" pitchFamily="18" charset="0"/>
                                      <a:cs typeface="Calibri" panose="020F0502020204030204" pitchFamily="34" charset="0"/>
                                    </a:rPr>
                                  </m:ctrlPr>
                                </m:sSupPr>
                                <m:e>
                                  <m:r>
                                    <a:rPr lang="en-US" sz="2800" b="1" i="1" smtClean="0">
                                      <a:solidFill>
                                        <a:schemeClr val="tx1"/>
                                      </a:solidFill>
                                      <a:latin typeface="Cambria Math" panose="02040503050406030204" pitchFamily="18" charset="0"/>
                                      <a:cs typeface="Calibri" panose="020F0502020204030204" pitchFamily="34" charset="0"/>
                                    </a:rPr>
                                    <m:t>𝒙</m:t>
                                  </m:r>
                                </m:e>
                                <m:sup>
                                  <m:r>
                                    <a:rPr lang="en-US" sz="2800" b="0" i="1" smtClean="0">
                                      <a:solidFill>
                                        <a:schemeClr val="tx1"/>
                                      </a:solidFill>
                                      <a:latin typeface="Cambria Math" panose="02040503050406030204" pitchFamily="18" charset="0"/>
                                      <a:cs typeface="Calibri" panose="020F0502020204030204" pitchFamily="34" charset="0"/>
                                    </a:rPr>
                                    <m:t>𝑡</m:t>
                                  </m:r>
                                </m:sup>
                              </m:sSup>
                              <m:r>
                                <a:rPr lang="en-US" sz="2800" b="1" i="1" smtClean="0">
                                  <a:solidFill>
                                    <a:schemeClr val="tx1"/>
                                  </a:solidFill>
                                  <a:latin typeface="Cambria Math" panose="02040503050406030204" pitchFamily="18" charset="0"/>
                                  <a:cs typeface="Calibri" panose="020F0502020204030204" pitchFamily="34" charset="0"/>
                                </a:rPr>
                                <m:t>𝒙</m:t>
                              </m:r>
                            </m:e>
                          </m:d>
                        </m:e>
                        <m:sup>
                          <m:r>
                            <a:rPr lang="en-US" sz="2800" b="0" i="1" smtClean="0">
                              <a:solidFill>
                                <a:schemeClr val="tx1"/>
                              </a:solidFill>
                              <a:latin typeface="Cambria Math" panose="02040503050406030204" pitchFamily="18" charset="0"/>
                              <a:cs typeface="Calibri" panose="020F0502020204030204" pitchFamily="34" charset="0"/>
                            </a:rPr>
                            <m:t>−1</m:t>
                          </m:r>
                        </m:sup>
                      </m:sSup>
                      <m:sSup>
                        <m:sSupPr>
                          <m:ctrlPr>
                            <a:rPr lang="en-US" sz="2800" b="0" i="1" smtClean="0">
                              <a:solidFill>
                                <a:schemeClr val="tx1"/>
                              </a:solidFill>
                              <a:latin typeface="Cambria Math" panose="02040503050406030204" pitchFamily="18" charset="0"/>
                              <a:cs typeface="Calibri" panose="020F0502020204030204" pitchFamily="34" charset="0"/>
                            </a:rPr>
                          </m:ctrlPr>
                        </m:sSupPr>
                        <m:e>
                          <m:r>
                            <a:rPr lang="en-US" sz="2800" b="1" i="1" smtClean="0">
                              <a:solidFill>
                                <a:schemeClr val="tx1"/>
                              </a:solidFill>
                              <a:latin typeface="Cambria Math" panose="02040503050406030204" pitchFamily="18" charset="0"/>
                              <a:cs typeface="Calibri" panose="020F0502020204030204" pitchFamily="34" charset="0"/>
                            </a:rPr>
                            <m:t>𝒙</m:t>
                          </m:r>
                        </m:e>
                        <m:sup>
                          <m:r>
                            <a:rPr lang="en-US" sz="2800" b="0" i="1" smtClean="0">
                              <a:solidFill>
                                <a:schemeClr val="tx1"/>
                              </a:solidFill>
                              <a:latin typeface="Cambria Math" panose="02040503050406030204" pitchFamily="18" charset="0"/>
                              <a:cs typeface="Calibri" panose="020F0502020204030204" pitchFamily="34" charset="0"/>
                            </a:rPr>
                            <m:t>𝑡</m:t>
                          </m:r>
                        </m:sup>
                      </m:sSup>
                      <m:r>
                        <a:rPr lang="en-US" sz="2800" b="1" i="1" smtClean="0">
                          <a:solidFill>
                            <a:schemeClr val="tx1"/>
                          </a:solidFill>
                          <a:latin typeface="Cambria Math" panose="02040503050406030204" pitchFamily="18" charset="0"/>
                          <a:cs typeface="Calibri" panose="020F0502020204030204" pitchFamily="34" charset="0"/>
                        </a:rPr>
                        <m:t>𝒚</m:t>
                      </m:r>
                    </m:oMath>
                  </m:oMathPara>
                </a14:m>
                <a:endParaRPr lang="en-US" sz="2800" b="1" dirty="0" err="1">
                  <a:solidFill>
                    <a:schemeClr val="tx1"/>
                  </a:solidFill>
                  <a:latin typeface="Calibri" panose="020F0502020204030204" pitchFamily="34" charset="0"/>
                  <a:cs typeface="Calibri" panose="020F0502020204030204" pitchFamily="34" charset="0"/>
                </a:endParaRPr>
              </a:p>
            </p:txBody>
          </p:sp>
        </mc:Choice>
        <mc:Fallback xmlns="">
          <p:sp>
            <p:nvSpPr>
              <p:cNvPr id="34" name="TextBox 33">
                <a:extLst>
                  <a:ext uri="{FF2B5EF4-FFF2-40B4-BE49-F238E27FC236}">
                    <a16:creationId xmlns:a16="http://schemas.microsoft.com/office/drawing/2014/main" id="{30DEE8E8-E69A-F042-8DB1-B185D3EDE8BC}"/>
                  </a:ext>
                </a:extLst>
              </p:cNvPr>
              <p:cNvSpPr txBox="1">
                <a:spLocks noRot="1" noChangeAspect="1" noMove="1" noResize="1" noEditPoints="1" noAdjustHandles="1" noChangeArrowheads="1" noChangeShapeType="1" noTextEdit="1"/>
              </p:cNvSpPr>
              <p:nvPr/>
            </p:nvSpPr>
            <p:spPr>
              <a:xfrm>
                <a:off x="2322106" y="4439721"/>
                <a:ext cx="2552365" cy="454035"/>
              </a:xfrm>
              <a:prstGeom prst="rect">
                <a:avLst/>
              </a:prstGeom>
              <a:blipFill>
                <a:blip r:embed="rId3"/>
                <a:stretch>
                  <a:fillRect l="-4455" t="-19444" r="-2970"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C5D948E-33B5-874F-86E8-5E5954498552}"/>
                  </a:ext>
                </a:extLst>
              </p:cNvPr>
              <p:cNvSpPr txBox="1"/>
              <p:nvPr/>
            </p:nvSpPr>
            <p:spPr>
              <a:xfrm>
                <a:off x="2326512" y="5041252"/>
                <a:ext cx="3342069" cy="876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cs typeface="Calibri" panose="020F0502020204030204" pitchFamily="34" charset="0"/>
                        </a:rPr>
                        <m:t>𝒔𝒆</m:t>
                      </m:r>
                      <m:r>
                        <a:rPr lang="en-US" sz="2800" b="1" i="1" smtClean="0">
                          <a:solidFill>
                            <a:schemeClr val="tx1"/>
                          </a:solidFill>
                          <a:latin typeface="Cambria Math" panose="02040503050406030204" pitchFamily="18" charset="0"/>
                          <a:cs typeface="Calibri" panose="020F0502020204030204" pitchFamily="34" charset="0"/>
                        </a:rPr>
                        <m:t>(</m:t>
                      </m:r>
                      <m:acc>
                        <m:accPr>
                          <m:chr m:val="̂"/>
                          <m:ctrlPr>
                            <a:rPr lang="en-US" sz="2800" b="1" i="1" smtClean="0">
                              <a:solidFill>
                                <a:schemeClr val="tx1"/>
                              </a:solidFill>
                              <a:latin typeface="Cambria Math" panose="02040503050406030204" pitchFamily="18" charset="0"/>
                              <a:cs typeface="Calibri" panose="020F0502020204030204" pitchFamily="34" charset="0"/>
                            </a:rPr>
                          </m:ctrlPr>
                        </m:accPr>
                        <m:e>
                          <m:r>
                            <a:rPr lang="en-US" sz="2800" b="1" i="1">
                              <a:solidFill>
                                <a:schemeClr val="tx1"/>
                              </a:solidFill>
                              <a:latin typeface="Cambria Math" panose="02040503050406030204" pitchFamily="18" charset="0"/>
                              <a:cs typeface="Calibri" panose="020F0502020204030204" pitchFamily="34" charset="0"/>
                            </a:rPr>
                            <m:t>𝜷</m:t>
                          </m:r>
                        </m:e>
                      </m:acc>
                      <m:r>
                        <a:rPr lang="en-US" sz="2800" b="1" i="1" smtClean="0">
                          <a:solidFill>
                            <a:schemeClr val="tx1"/>
                          </a:solidFill>
                          <a:latin typeface="Cambria Math" panose="02040503050406030204" pitchFamily="18" charset="0"/>
                          <a:cs typeface="Calibri" panose="020F0502020204030204" pitchFamily="34" charset="0"/>
                        </a:rPr>
                        <m:t>)</m:t>
                      </m:r>
                      <m:r>
                        <a:rPr lang="en-US" sz="2800" b="0" i="1" smtClean="0">
                          <a:solidFill>
                            <a:schemeClr val="tx1"/>
                          </a:solidFill>
                          <a:latin typeface="Cambria Math" panose="02040503050406030204" pitchFamily="18" charset="0"/>
                          <a:cs typeface="Calibri" panose="020F0502020204030204" pitchFamily="34" charset="0"/>
                        </a:rPr>
                        <m:t>=</m:t>
                      </m:r>
                      <m:rad>
                        <m:radPr>
                          <m:degHide m:val="on"/>
                          <m:ctrlPr>
                            <a:rPr lang="en-US" sz="2800" b="0" i="1" smtClean="0">
                              <a:solidFill>
                                <a:schemeClr val="tx1"/>
                              </a:solidFill>
                              <a:latin typeface="Cambria Math" panose="02040503050406030204" pitchFamily="18" charset="0"/>
                              <a:cs typeface="Calibri" panose="020F0502020204030204" pitchFamily="34" charset="0"/>
                            </a:rPr>
                          </m:ctrlPr>
                        </m:radPr>
                        <m:deg/>
                        <m:e>
                          <m:sSup>
                            <m:sSupPr>
                              <m:ctrlPr>
                                <a:rPr lang="en-US" sz="2800" i="1">
                                  <a:solidFill>
                                    <a:schemeClr val="tx1"/>
                                  </a:solidFill>
                                  <a:latin typeface="Cambria Math" panose="02040503050406030204" pitchFamily="18" charset="0"/>
                                  <a:cs typeface="Calibri" panose="020F0502020204030204" pitchFamily="34" charset="0"/>
                                </a:rPr>
                              </m:ctrlPr>
                            </m:sSupPr>
                            <m:e>
                              <m:d>
                                <m:dPr>
                                  <m:ctrlPr>
                                    <a:rPr lang="en-US" sz="2800" i="1">
                                      <a:solidFill>
                                        <a:schemeClr val="tx1"/>
                                      </a:solidFill>
                                      <a:latin typeface="Cambria Math" panose="02040503050406030204" pitchFamily="18" charset="0"/>
                                      <a:cs typeface="Calibri" panose="020F0502020204030204" pitchFamily="34" charset="0"/>
                                    </a:rPr>
                                  </m:ctrlPr>
                                </m:dPr>
                                <m:e>
                                  <m:sSup>
                                    <m:sSupPr>
                                      <m:ctrlPr>
                                        <a:rPr lang="en-US" sz="2800" i="1">
                                          <a:solidFill>
                                            <a:schemeClr val="tx1"/>
                                          </a:solidFill>
                                          <a:latin typeface="Cambria Math" panose="02040503050406030204" pitchFamily="18" charset="0"/>
                                          <a:cs typeface="Calibri" panose="020F0502020204030204" pitchFamily="34" charset="0"/>
                                        </a:rPr>
                                      </m:ctrlPr>
                                    </m:sSupPr>
                                    <m:e>
                                      <m:r>
                                        <a:rPr lang="en-US" sz="2800" b="1" i="1">
                                          <a:solidFill>
                                            <a:schemeClr val="tx1"/>
                                          </a:solidFill>
                                          <a:latin typeface="Cambria Math" panose="02040503050406030204" pitchFamily="18" charset="0"/>
                                          <a:cs typeface="Calibri" panose="020F0502020204030204" pitchFamily="34" charset="0"/>
                                        </a:rPr>
                                        <m:t>𝒙</m:t>
                                      </m:r>
                                    </m:e>
                                    <m:sup>
                                      <m:r>
                                        <a:rPr lang="en-US" sz="2800" i="1">
                                          <a:solidFill>
                                            <a:schemeClr val="tx1"/>
                                          </a:solidFill>
                                          <a:latin typeface="Cambria Math" panose="02040503050406030204" pitchFamily="18" charset="0"/>
                                          <a:cs typeface="Calibri" panose="020F0502020204030204" pitchFamily="34" charset="0"/>
                                        </a:rPr>
                                        <m:t>𝑡</m:t>
                                      </m:r>
                                    </m:sup>
                                  </m:sSup>
                                  <m:r>
                                    <a:rPr lang="en-US" sz="2800" b="1" i="1">
                                      <a:solidFill>
                                        <a:schemeClr val="tx1"/>
                                      </a:solidFill>
                                      <a:latin typeface="Cambria Math" panose="02040503050406030204" pitchFamily="18" charset="0"/>
                                      <a:cs typeface="Calibri" panose="020F0502020204030204" pitchFamily="34" charset="0"/>
                                    </a:rPr>
                                    <m:t>𝒙</m:t>
                                  </m:r>
                                </m:e>
                              </m:d>
                            </m:e>
                            <m:sup>
                              <m:r>
                                <a:rPr lang="en-US" sz="2800" i="1">
                                  <a:solidFill>
                                    <a:schemeClr val="tx1"/>
                                  </a:solidFill>
                                  <a:latin typeface="Cambria Math" panose="02040503050406030204" pitchFamily="18" charset="0"/>
                                  <a:cs typeface="Calibri" panose="020F0502020204030204" pitchFamily="34" charset="0"/>
                                </a:rPr>
                                <m:t>−1</m:t>
                              </m:r>
                            </m:sup>
                          </m:sSup>
                          <m:sSubSup>
                            <m:sSubSupPr>
                              <m:ctrlPr>
                                <a:rPr lang="en-US" sz="2800" i="1">
                                  <a:solidFill>
                                    <a:schemeClr val="tx1"/>
                                  </a:solidFill>
                                  <a:latin typeface="Cambria Math" panose="02040503050406030204" pitchFamily="18" charset="0"/>
                                  <a:cs typeface="Calibri" panose="020F0502020204030204" pitchFamily="34" charset="0"/>
                                </a:rPr>
                              </m:ctrlPr>
                            </m:sSubSupPr>
                            <m:e>
                              <m:acc>
                                <m:accPr>
                                  <m:chr m:val="̂"/>
                                  <m:ctrlPr>
                                    <a:rPr lang="en-US" sz="2800" i="1">
                                      <a:solidFill>
                                        <a:schemeClr val="tx1"/>
                                      </a:solidFill>
                                      <a:latin typeface="Cambria Math" panose="02040503050406030204" pitchFamily="18" charset="0"/>
                                      <a:cs typeface="Calibri" panose="020F0502020204030204" pitchFamily="34" charset="0"/>
                                    </a:rPr>
                                  </m:ctrlPr>
                                </m:accPr>
                                <m:e>
                                  <m:r>
                                    <a:rPr lang="en-US" sz="2800" i="1">
                                      <a:solidFill>
                                        <a:schemeClr val="tx1"/>
                                      </a:solidFill>
                                      <a:latin typeface="Cambria Math" panose="02040503050406030204" pitchFamily="18" charset="0"/>
                                      <a:cs typeface="Calibri" panose="020F0502020204030204" pitchFamily="34" charset="0"/>
                                    </a:rPr>
                                    <m:t>𝜎</m:t>
                                  </m:r>
                                </m:e>
                              </m:acc>
                            </m:e>
                            <m:sub>
                              <m:r>
                                <a:rPr lang="en-US" sz="2800" i="1">
                                  <a:solidFill>
                                    <a:schemeClr val="tx1"/>
                                  </a:solidFill>
                                  <a:latin typeface="Cambria Math" panose="02040503050406030204" pitchFamily="18" charset="0"/>
                                  <a:cs typeface="Calibri" panose="020F0502020204030204" pitchFamily="34" charset="0"/>
                                </a:rPr>
                                <m:t>𝑒</m:t>
                              </m:r>
                            </m:sub>
                            <m:sup>
                              <m:r>
                                <a:rPr lang="en-US" sz="2800" i="1">
                                  <a:solidFill>
                                    <a:schemeClr val="tx1"/>
                                  </a:solidFill>
                                  <a:latin typeface="Cambria Math" panose="02040503050406030204" pitchFamily="18" charset="0"/>
                                  <a:cs typeface="Calibri" panose="020F0502020204030204" pitchFamily="34" charset="0"/>
                                </a:rPr>
                                <m:t>2</m:t>
                              </m:r>
                            </m:sup>
                          </m:sSubSup>
                        </m:e>
                      </m:rad>
                    </m:oMath>
                  </m:oMathPara>
                </a14:m>
                <a:endParaRPr lang="en-US" sz="2800" b="1" dirty="0" err="1">
                  <a:solidFill>
                    <a:schemeClr val="tx1"/>
                  </a:solidFill>
                  <a:latin typeface="Calibri" panose="020F0502020204030204" pitchFamily="34" charset="0"/>
                  <a:cs typeface="Calibri" panose="020F0502020204030204" pitchFamily="34" charset="0"/>
                </a:endParaRPr>
              </a:p>
            </p:txBody>
          </p:sp>
        </mc:Choice>
        <mc:Fallback xmlns="">
          <p:sp>
            <p:nvSpPr>
              <p:cNvPr id="35" name="TextBox 34">
                <a:extLst>
                  <a:ext uri="{FF2B5EF4-FFF2-40B4-BE49-F238E27FC236}">
                    <a16:creationId xmlns:a16="http://schemas.microsoft.com/office/drawing/2014/main" id="{2C5D948E-33B5-874F-86E8-5E5954498552}"/>
                  </a:ext>
                </a:extLst>
              </p:cNvPr>
              <p:cNvSpPr txBox="1">
                <a:spLocks noRot="1" noChangeAspect="1" noMove="1" noResize="1" noEditPoints="1" noAdjustHandles="1" noChangeArrowheads="1" noChangeShapeType="1" noTextEdit="1"/>
              </p:cNvSpPr>
              <p:nvPr/>
            </p:nvSpPr>
            <p:spPr>
              <a:xfrm>
                <a:off x="2326512" y="5041252"/>
                <a:ext cx="3342069" cy="876843"/>
              </a:xfrm>
              <a:prstGeom prst="rect">
                <a:avLst/>
              </a:prstGeom>
              <a:blipFill>
                <a:blip r:embed="rId4"/>
                <a:stretch>
                  <a:fillRect l="-75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496670C6-4D62-D64D-B029-8E660F6E6D2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73379" y="2628388"/>
            <a:ext cx="4076700" cy="4076700"/>
          </a:xfrm>
          <a:prstGeom prst="rect">
            <a:avLst/>
          </a:prstGeom>
        </p:spPr>
      </p:pic>
    </p:spTree>
    <p:extLst>
      <p:ext uri="{BB962C8B-B14F-4D97-AF65-F5344CB8AC3E}">
        <p14:creationId xmlns:p14="http://schemas.microsoft.com/office/powerpoint/2010/main" val="229251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F99A0-BF4B-CC42-8D8A-0912168425CB}"/>
              </a:ext>
            </a:extLst>
          </p:cNvPr>
          <p:cNvSpPr>
            <a:spLocks noGrp="1"/>
          </p:cNvSpPr>
          <p:nvPr>
            <p:ph type="title"/>
          </p:nvPr>
        </p:nvSpPr>
        <p:spPr/>
        <p:txBody>
          <a:bodyPr/>
          <a:lstStyle/>
          <a:p>
            <a:r>
              <a:rPr lang="en-US" dirty="0"/>
              <a:t>What is an “</a:t>
            </a:r>
            <a:r>
              <a:rPr lang="en-US" b="1" i="1" dirty="0"/>
              <a:t>association</a:t>
            </a:r>
            <a:r>
              <a:rPr lang="en-US" dirty="0"/>
              <a:t>”?</a:t>
            </a:r>
          </a:p>
        </p:txBody>
      </p:sp>
      <p:sp>
        <p:nvSpPr>
          <p:cNvPr id="3" name="Content Placeholder 2">
            <a:extLst>
              <a:ext uri="{FF2B5EF4-FFF2-40B4-BE49-F238E27FC236}">
                <a16:creationId xmlns:a16="http://schemas.microsoft.com/office/drawing/2014/main" id="{D064CDEB-A3DD-CB4A-B903-5629E862A219}"/>
              </a:ext>
            </a:extLst>
          </p:cNvPr>
          <p:cNvSpPr>
            <a:spLocks noGrp="1"/>
          </p:cNvSpPr>
          <p:nvPr>
            <p:ph sz="quarter" idx="10"/>
          </p:nvPr>
        </p:nvSpPr>
        <p:spPr>
          <a:xfrm>
            <a:off x="838200" y="1219201"/>
            <a:ext cx="10515600" cy="1600200"/>
          </a:xfrm>
        </p:spPr>
        <p:txBody>
          <a:bodyPr>
            <a:normAutofit/>
          </a:bodyPr>
          <a:lstStyle/>
          <a:p>
            <a:r>
              <a:rPr lang="en-US" dirty="0"/>
              <a:t>Let </a:t>
            </a:r>
            <a:r>
              <a:rPr lang="en-US" b="1" i="1" dirty="0"/>
              <a:t>y</a:t>
            </a:r>
            <a:r>
              <a:rPr lang="en-US" dirty="0"/>
              <a:t> be a quantitative phenotype measured in </a:t>
            </a:r>
            <a:r>
              <a:rPr lang="en-US" b="1" i="1" dirty="0"/>
              <a:t>N</a:t>
            </a:r>
            <a:r>
              <a:rPr lang="en-US" dirty="0"/>
              <a:t> individuals and let </a:t>
            </a:r>
            <a:r>
              <a:rPr lang="en-US" b="1" i="1" dirty="0"/>
              <a:t>x</a:t>
            </a:r>
            <a:r>
              <a:rPr lang="en-US" dirty="0"/>
              <a:t> be the genotype at a SNP</a:t>
            </a:r>
          </a:p>
          <a:p>
            <a:r>
              <a:rPr lang="en-US" dirty="0">
                <a:latin typeface="Calibri" panose="020F0502020204030204" pitchFamily="34" charset="0"/>
                <a:cs typeface="Calibri" panose="020F0502020204030204" pitchFamily="34" charset="0"/>
              </a:rPr>
              <a:t>We can model the effect of </a:t>
            </a:r>
            <a:r>
              <a:rPr lang="en-US" b="1"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on </a:t>
            </a:r>
            <a:r>
              <a:rPr lang="en-US" b="1" i="1" dirty="0">
                <a:latin typeface="Calibri" panose="020F0502020204030204" pitchFamily="34" charset="0"/>
                <a:cs typeface="Calibri" panose="020F0502020204030204" pitchFamily="34" charset="0"/>
              </a:rPr>
              <a:t>y</a:t>
            </a:r>
            <a:r>
              <a:rPr lang="en-US" dirty="0">
                <a:latin typeface="Calibri" panose="020F0502020204030204" pitchFamily="34" charset="0"/>
                <a:cs typeface="Calibri" panose="020F0502020204030204" pitchFamily="34" charset="0"/>
              </a:rPr>
              <a:t> as </a:t>
            </a:r>
            <a:r>
              <a:rPr lang="en-US" b="1" dirty="0">
                <a:latin typeface="Calibri" panose="020F0502020204030204" pitchFamily="34" charset="0"/>
                <a:cs typeface="Calibri" panose="020F0502020204030204" pitchFamily="34" charset="0"/>
              </a:rPr>
              <a:t>β</a:t>
            </a:r>
            <a:r>
              <a:rPr lang="en-US" dirty="0">
                <a:latin typeface="Calibri" panose="020F0502020204030204" pitchFamily="34" charset="0"/>
                <a:cs typeface="Calibri" panose="020F0502020204030204" pitchFamily="34" charset="0"/>
              </a:rPr>
              <a:t> and “unexplained” signal as </a:t>
            </a:r>
            <a:r>
              <a:rPr lang="en-US" b="1" dirty="0" err="1">
                <a:latin typeface="Calibri" panose="020F0502020204030204" pitchFamily="34" charset="0"/>
                <a:cs typeface="Calibri" panose="020F0502020204030204" pitchFamily="34" charset="0"/>
              </a:rPr>
              <a:t>ε</a:t>
            </a:r>
            <a:endParaRPr lang="en-US"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CE6D54C-91E7-3049-8BA1-DE354F4D83A7}"/>
                  </a:ext>
                </a:extLst>
              </p:cNvPr>
              <p:cNvSpPr txBox="1"/>
              <p:nvPr/>
            </p:nvSpPr>
            <p:spPr>
              <a:xfrm>
                <a:off x="2391166" y="3823156"/>
                <a:ext cx="1819601"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cs typeface="Calibri" panose="020F0502020204030204" pitchFamily="34" charset="0"/>
                        </a:rPr>
                        <m:t>𝒚</m:t>
                      </m:r>
                      <m:r>
                        <a:rPr lang="en-US" sz="2800" b="0" i="1" smtClean="0">
                          <a:solidFill>
                            <a:schemeClr val="tx1"/>
                          </a:solidFill>
                          <a:latin typeface="Cambria Math" panose="02040503050406030204" pitchFamily="18" charset="0"/>
                          <a:cs typeface="Calibri" panose="020F0502020204030204" pitchFamily="34" charset="0"/>
                        </a:rPr>
                        <m:t>=</m:t>
                      </m:r>
                      <m:r>
                        <a:rPr lang="en-US" sz="2800" b="1" i="1" smtClean="0">
                          <a:solidFill>
                            <a:schemeClr val="tx1"/>
                          </a:solidFill>
                          <a:latin typeface="Cambria Math" panose="02040503050406030204" pitchFamily="18" charset="0"/>
                          <a:cs typeface="Calibri" panose="020F0502020204030204" pitchFamily="34" charset="0"/>
                        </a:rPr>
                        <m:t>𝒙</m:t>
                      </m:r>
                      <m:r>
                        <a:rPr lang="en-US" sz="2800" b="1" i="1" smtClean="0">
                          <a:solidFill>
                            <a:schemeClr val="tx1"/>
                          </a:solidFill>
                          <a:latin typeface="Cambria Math" panose="02040503050406030204" pitchFamily="18" charset="0"/>
                          <a:cs typeface="Calibri" panose="020F0502020204030204" pitchFamily="34" charset="0"/>
                        </a:rPr>
                        <m:t>𝜷</m:t>
                      </m:r>
                      <m:r>
                        <a:rPr lang="en-US" sz="2800" b="0" i="1" smtClean="0">
                          <a:solidFill>
                            <a:schemeClr val="tx1"/>
                          </a:solidFill>
                          <a:latin typeface="Cambria Math" panose="02040503050406030204" pitchFamily="18" charset="0"/>
                          <a:cs typeface="Calibri" panose="020F0502020204030204" pitchFamily="34" charset="0"/>
                        </a:rPr>
                        <m:t>+</m:t>
                      </m:r>
                      <m:r>
                        <a:rPr lang="en-US" sz="2800" b="1" i="1" smtClean="0">
                          <a:solidFill>
                            <a:schemeClr val="tx1"/>
                          </a:solidFill>
                          <a:latin typeface="Cambria Math" panose="02040503050406030204" pitchFamily="18" charset="0"/>
                          <a:cs typeface="Calibri" panose="020F0502020204030204" pitchFamily="34" charset="0"/>
                        </a:rPr>
                        <m:t>𝝐</m:t>
                      </m:r>
                    </m:oMath>
                  </m:oMathPara>
                </a14:m>
                <a:endParaRPr lang="en-US" sz="2800" b="1" dirty="0" err="1">
                  <a:solidFill>
                    <a:schemeClr val="tx1"/>
                  </a:solidFill>
                  <a:latin typeface="Calibri" panose="020F0502020204030204" pitchFamily="34" charset="0"/>
                  <a:cs typeface="Calibri" panose="020F0502020204030204" pitchFamily="34" charset="0"/>
                </a:endParaRPr>
              </a:p>
            </p:txBody>
          </p:sp>
        </mc:Choice>
        <mc:Fallback xmlns="">
          <p:sp>
            <p:nvSpPr>
              <p:cNvPr id="24" name="TextBox 23">
                <a:extLst>
                  <a:ext uri="{FF2B5EF4-FFF2-40B4-BE49-F238E27FC236}">
                    <a16:creationId xmlns:a16="http://schemas.microsoft.com/office/drawing/2014/main" id="{9CE6D54C-91E7-3049-8BA1-DE354F4D83A7}"/>
                  </a:ext>
                </a:extLst>
              </p:cNvPr>
              <p:cNvSpPr txBox="1">
                <a:spLocks noRot="1" noChangeAspect="1" noMove="1" noResize="1" noEditPoints="1" noAdjustHandles="1" noChangeArrowheads="1" noChangeShapeType="1" noTextEdit="1"/>
              </p:cNvSpPr>
              <p:nvPr/>
            </p:nvSpPr>
            <p:spPr>
              <a:xfrm>
                <a:off x="2391166" y="3823156"/>
                <a:ext cx="1819601" cy="430887"/>
              </a:xfrm>
              <a:prstGeom prst="rect">
                <a:avLst/>
              </a:prstGeom>
              <a:blipFill>
                <a:blip r:embed="rId2"/>
                <a:stretch>
                  <a:fillRect l="-4138" r="-2069" b="-31429"/>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71E0631C-2779-BA43-9075-022398DD8C90}"/>
              </a:ext>
            </a:extLst>
          </p:cNvPr>
          <p:cNvGrpSpPr/>
          <p:nvPr/>
        </p:nvGrpSpPr>
        <p:grpSpPr>
          <a:xfrm>
            <a:off x="6979367" y="2958995"/>
            <a:ext cx="2656005" cy="2590800"/>
            <a:chOff x="1600200" y="2552700"/>
            <a:chExt cx="2656005" cy="2590800"/>
          </a:xfrm>
        </p:grpSpPr>
        <p:sp>
          <p:nvSpPr>
            <p:cNvPr id="31" name="Rectangle 30">
              <a:extLst>
                <a:ext uri="{FF2B5EF4-FFF2-40B4-BE49-F238E27FC236}">
                  <a16:creationId xmlns:a16="http://schemas.microsoft.com/office/drawing/2014/main" id="{3A3DAD85-264E-FC4E-B787-210D5F7815BB}"/>
                </a:ext>
              </a:extLst>
            </p:cNvPr>
            <p:cNvSpPr/>
            <p:nvPr/>
          </p:nvSpPr>
          <p:spPr>
            <a:xfrm>
              <a:off x="1876785" y="2552700"/>
              <a:ext cx="2379420" cy="3998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31">
              <a:extLst>
                <a:ext uri="{FF2B5EF4-FFF2-40B4-BE49-F238E27FC236}">
                  <a16:creationId xmlns:a16="http://schemas.microsoft.com/office/drawing/2014/main" id="{376BF885-D95A-DC48-8615-3A5CA4BF9339}"/>
                </a:ext>
              </a:extLst>
            </p:cNvPr>
            <p:cNvSpPr/>
            <p:nvPr/>
          </p:nvSpPr>
          <p:spPr>
            <a:xfrm rot="16200000">
              <a:off x="610432" y="3753848"/>
              <a:ext cx="2379420" cy="3998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3" name="Rectangle 32">
            <a:extLst>
              <a:ext uri="{FF2B5EF4-FFF2-40B4-BE49-F238E27FC236}">
                <a16:creationId xmlns:a16="http://schemas.microsoft.com/office/drawing/2014/main" id="{D3DC8A75-7448-A44D-B5FA-743E8FFD7CD4}"/>
              </a:ext>
            </a:extLst>
          </p:cNvPr>
          <p:cNvSpPr/>
          <p:nvPr/>
        </p:nvSpPr>
        <p:spPr>
          <a:xfrm>
            <a:off x="931855" y="3129292"/>
            <a:ext cx="4586768" cy="523220"/>
          </a:xfrm>
          <a:prstGeom prst="rect">
            <a:avLst/>
          </a:prstGeom>
        </p:spPr>
        <p:txBody>
          <a:bodyPr wrap="none">
            <a:spAutoFit/>
          </a:bodyPr>
          <a:lstStyle/>
          <a:p>
            <a:r>
              <a:rPr lang="en-US" sz="2800" dirty="0">
                <a:solidFill>
                  <a:srgbClr val="2E507A"/>
                </a:solidFill>
                <a:latin typeface="Calibri" panose="020F0502020204030204" pitchFamily="34" charset="0"/>
                <a:cs typeface="Calibri" panose="020F0502020204030204" pitchFamily="34" charset="0"/>
              </a:rPr>
              <a:t>Assume linear change in </a:t>
            </a:r>
            <a:r>
              <a:rPr lang="en-US" sz="2800" b="1" i="1" dirty="0">
                <a:solidFill>
                  <a:srgbClr val="2E507A"/>
                </a:solidFill>
                <a:latin typeface="Calibri" panose="020F0502020204030204" pitchFamily="34" charset="0"/>
                <a:cs typeface="Calibri" panose="020F0502020204030204" pitchFamily="34" charset="0"/>
              </a:rPr>
              <a:t>x</a:t>
            </a:r>
            <a:r>
              <a:rPr lang="en-US" sz="2800" dirty="0">
                <a:solidFill>
                  <a:srgbClr val="2E507A"/>
                </a:solidFill>
                <a:latin typeface="Calibri" panose="020F0502020204030204" pitchFamily="34" charset="0"/>
                <a:cs typeface="Calibri" panose="020F0502020204030204" pitchFamily="34" charset="0"/>
              </a:rPr>
              <a:t> -&gt; </a:t>
            </a:r>
            <a:r>
              <a:rPr lang="en-US" sz="2800" b="1" i="1" dirty="0">
                <a:solidFill>
                  <a:srgbClr val="2E507A"/>
                </a:solidFill>
                <a:latin typeface="Calibri" panose="020F0502020204030204" pitchFamily="34" charset="0"/>
                <a:cs typeface="Calibri" panose="020F0502020204030204" pitchFamily="34" charset="0"/>
              </a:rPr>
              <a:t>y</a:t>
            </a:r>
            <a:endParaRPr lang="en-US" sz="2800" b="1" dirty="0">
              <a:solidFill>
                <a:srgbClr val="2E507A"/>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0DEE8E8-E69A-F042-8DB1-B185D3EDE8BC}"/>
                  </a:ext>
                </a:extLst>
              </p:cNvPr>
              <p:cNvSpPr txBox="1"/>
              <p:nvPr/>
            </p:nvSpPr>
            <p:spPr>
              <a:xfrm>
                <a:off x="2322106" y="4439721"/>
                <a:ext cx="2552365" cy="454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1" i="1" smtClean="0">
                              <a:solidFill>
                                <a:schemeClr val="tx1"/>
                              </a:solidFill>
                              <a:latin typeface="Cambria Math" panose="02040503050406030204" pitchFamily="18" charset="0"/>
                              <a:cs typeface="Calibri" panose="020F0502020204030204" pitchFamily="34" charset="0"/>
                            </a:rPr>
                          </m:ctrlPr>
                        </m:accPr>
                        <m:e>
                          <m:r>
                            <a:rPr lang="en-US" sz="2800" b="1" i="1">
                              <a:solidFill>
                                <a:schemeClr val="tx1"/>
                              </a:solidFill>
                              <a:latin typeface="Cambria Math" panose="02040503050406030204" pitchFamily="18" charset="0"/>
                              <a:cs typeface="Calibri" panose="020F0502020204030204" pitchFamily="34" charset="0"/>
                            </a:rPr>
                            <m:t>𝜷</m:t>
                          </m:r>
                        </m:e>
                      </m:acc>
                      <m:r>
                        <a:rPr lang="en-US" sz="2800" b="0" i="1" smtClean="0">
                          <a:solidFill>
                            <a:schemeClr val="tx1"/>
                          </a:solidFill>
                          <a:latin typeface="Cambria Math" panose="02040503050406030204" pitchFamily="18" charset="0"/>
                          <a:cs typeface="Calibri" panose="020F0502020204030204" pitchFamily="34" charset="0"/>
                        </a:rPr>
                        <m:t>=</m:t>
                      </m:r>
                      <m:sSup>
                        <m:sSupPr>
                          <m:ctrlPr>
                            <a:rPr lang="en-US" sz="2800" b="0" i="1" smtClean="0">
                              <a:solidFill>
                                <a:schemeClr val="tx1"/>
                              </a:solidFill>
                              <a:latin typeface="Cambria Math" panose="02040503050406030204" pitchFamily="18" charset="0"/>
                              <a:cs typeface="Calibri" panose="020F0502020204030204" pitchFamily="34" charset="0"/>
                            </a:rPr>
                          </m:ctrlPr>
                        </m:sSupPr>
                        <m:e>
                          <m:d>
                            <m:dPr>
                              <m:ctrlPr>
                                <a:rPr lang="en-US" sz="2800" b="0" i="1" smtClean="0">
                                  <a:solidFill>
                                    <a:schemeClr val="tx1"/>
                                  </a:solidFill>
                                  <a:latin typeface="Cambria Math" panose="02040503050406030204" pitchFamily="18" charset="0"/>
                                  <a:cs typeface="Calibri" panose="020F0502020204030204" pitchFamily="34" charset="0"/>
                                </a:rPr>
                              </m:ctrlPr>
                            </m:dPr>
                            <m:e>
                              <m:sSup>
                                <m:sSupPr>
                                  <m:ctrlPr>
                                    <a:rPr lang="en-US" sz="2800" b="0" i="1" smtClean="0">
                                      <a:solidFill>
                                        <a:schemeClr val="tx1"/>
                                      </a:solidFill>
                                      <a:latin typeface="Cambria Math" panose="02040503050406030204" pitchFamily="18" charset="0"/>
                                      <a:cs typeface="Calibri" panose="020F0502020204030204" pitchFamily="34" charset="0"/>
                                    </a:rPr>
                                  </m:ctrlPr>
                                </m:sSupPr>
                                <m:e>
                                  <m:r>
                                    <a:rPr lang="en-US" sz="2800" b="1" i="1" smtClean="0">
                                      <a:solidFill>
                                        <a:schemeClr val="tx1"/>
                                      </a:solidFill>
                                      <a:latin typeface="Cambria Math" panose="02040503050406030204" pitchFamily="18" charset="0"/>
                                      <a:cs typeface="Calibri" panose="020F0502020204030204" pitchFamily="34" charset="0"/>
                                    </a:rPr>
                                    <m:t>𝒙</m:t>
                                  </m:r>
                                </m:e>
                                <m:sup>
                                  <m:r>
                                    <a:rPr lang="en-US" sz="2800" b="0" i="1" smtClean="0">
                                      <a:solidFill>
                                        <a:schemeClr val="tx1"/>
                                      </a:solidFill>
                                      <a:latin typeface="Cambria Math" panose="02040503050406030204" pitchFamily="18" charset="0"/>
                                      <a:cs typeface="Calibri" panose="020F0502020204030204" pitchFamily="34" charset="0"/>
                                    </a:rPr>
                                    <m:t>𝑡</m:t>
                                  </m:r>
                                </m:sup>
                              </m:sSup>
                              <m:r>
                                <a:rPr lang="en-US" sz="2800" b="1" i="1" smtClean="0">
                                  <a:solidFill>
                                    <a:schemeClr val="tx1"/>
                                  </a:solidFill>
                                  <a:latin typeface="Cambria Math" panose="02040503050406030204" pitchFamily="18" charset="0"/>
                                  <a:cs typeface="Calibri" panose="020F0502020204030204" pitchFamily="34" charset="0"/>
                                </a:rPr>
                                <m:t>𝒙</m:t>
                              </m:r>
                            </m:e>
                          </m:d>
                        </m:e>
                        <m:sup>
                          <m:r>
                            <a:rPr lang="en-US" sz="2800" b="0" i="1" smtClean="0">
                              <a:solidFill>
                                <a:schemeClr val="tx1"/>
                              </a:solidFill>
                              <a:latin typeface="Cambria Math" panose="02040503050406030204" pitchFamily="18" charset="0"/>
                              <a:cs typeface="Calibri" panose="020F0502020204030204" pitchFamily="34" charset="0"/>
                            </a:rPr>
                            <m:t>−1</m:t>
                          </m:r>
                        </m:sup>
                      </m:sSup>
                      <m:sSup>
                        <m:sSupPr>
                          <m:ctrlPr>
                            <a:rPr lang="en-US" sz="2800" b="0" i="1" smtClean="0">
                              <a:solidFill>
                                <a:schemeClr val="tx1"/>
                              </a:solidFill>
                              <a:latin typeface="Cambria Math" panose="02040503050406030204" pitchFamily="18" charset="0"/>
                              <a:cs typeface="Calibri" panose="020F0502020204030204" pitchFamily="34" charset="0"/>
                            </a:rPr>
                          </m:ctrlPr>
                        </m:sSupPr>
                        <m:e>
                          <m:r>
                            <a:rPr lang="en-US" sz="2800" b="1" i="1" smtClean="0">
                              <a:solidFill>
                                <a:schemeClr val="tx1"/>
                              </a:solidFill>
                              <a:latin typeface="Cambria Math" panose="02040503050406030204" pitchFamily="18" charset="0"/>
                              <a:cs typeface="Calibri" panose="020F0502020204030204" pitchFamily="34" charset="0"/>
                            </a:rPr>
                            <m:t>𝒙</m:t>
                          </m:r>
                        </m:e>
                        <m:sup>
                          <m:r>
                            <a:rPr lang="en-US" sz="2800" b="0" i="1" smtClean="0">
                              <a:solidFill>
                                <a:schemeClr val="tx1"/>
                              </a:solidFill>
                              <a:latin typeface="Cambria Math" panose="02040503050406030204" pitchFamily="18" charset="0"/>
                              <a:cs typeface="Calibri" panose="020F0502020204030204" pitchFamily="34" charset="0"/>
                            </a:rPr>
                            <m:t>𝑡</m:t>
                          </m:r>
                        </m:sup>
                      </m:sSup>
                      <m:r>
                        <a:rPr lang="en-US" sz="2800" b="1" i="1" smtClean="0">
                          <a:solidFill>
                            <a:schemeClr val="tx1"/>
                          </a:solidFill>
                          <a:latin typeface="Cambria Math" panose="02040503050406030204" pitchFamily="18" charset="0"/>
                          <a:cs typeface="Calibri" panose="020F0502020204030204" pitchFamily="34" charset="0"/>
                        </a:rPr>
                        <m:t>𝒚</m:t>
                      </m:r>
                    </m:oMath>
                  </m:oMathPara>
                </a14:m>
                <a:endParaRPr lang="en-US" sz="2800" b="1" dirty="0" err="1">
                  <a:solidFill>
                    <a:schemeClr val="tx1"/>
                  </a:solidFill>
                  <a:latin typeface="Calibri" panose="020F0502020204030204" pitchFamily="34" charset="0"/>
                  <a:cs typeface="Calibri" panose="020F0502020204030204" pitchFamily="34" charset="0"/>
                </a:endParaRPr>
              </a:p>
            </p:txBody>
          </p:sp>
        </mc:Choice>
        <mc:Fallback xmlns="">
          <p:sp>
            <p:nvSpPr>
              <p:cNvPr id="34" name="TextBox 33">
                <a:extLst>
                  <a:ext uri="{FF2B5EF4-FFF2-40B4-BE49-F238E27FC236}">
                    <a16:creationId xmlns:a16="http://schemas.microsoft.com/office/drawing/2014/main" id="{30DEE8E8-E69A-F042-8DB1-B185D3EDE8BC}"/>
                  </a:ext>
                </a:extLst>
              </p:cNvPr>
              <p:cNvSpPr txBox="1">
                <a:spLocks noRot="1" noChangeAspect="1" noMove="1" noResize="1" noEditPoints="1" noAdjustHandles="1" noChangeArrowheads="1" noChangeShapeType="1" noTextEdit="1"/>
              </p:cNvSpPr>
              <p:nvPr/>
            </p:nvSpPr>
            <p:spPr>
              <a:xfrm>
                <a:off x="2322106" y="4439721"/>
                <a:ext cx="2552365" cy="454035"/>
              </a:xfrm>
              <a:prstGeom prst="rect">
                <a:avLst/>
              </a:prstGeom>
              <a:blipFill>
                <a:blip r:embed="rId3"/>
                <a:stretch>
                  <a:fillRect l="-4455" t="-19444" r="-2970"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C5D948E-33B5-874F-86E8-5E5954498552}"/>
                  </a:ext>
                </a:extLst>
              </p:cNvPr>
              <p:cNvSpPr txBox="1"/>
              <p:nvPr/>
            </p:nvSpPr>
            <p:spPr>
              <a:xfrm>
                <a:off x="2326512" y="5041252"/>
                <a:ext cx="3342069" cy="876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cs typeface="Calibri" panose="020F0502020204030204" pitchFamily="34" charset="0"/>
                        </a:rPr>
                        <m:t>𝒔𝒆</m:t>
                      </m:r>
                      <m:r>
                        <a:rPr lang="en-US" sz="2800" b="1" i="1" smtClean="0">
                          <a:solidFill>
                            <a:schemeClr val="tx1"/>
                          </a:solidFill>
                          <a:latin typeface="Cambria Math" panose="02040503050406030204" pitchFamily="18" charset="0"/>
                          <a:cs typeface="Calibri" panose="020F0502020204030204" pitchFamily="34" charset="0"/>
                        </a:rPr>
                        <m:t>(</m:t>
                      </m:r>
                      <m:acc>
                        <m:accPr>
                          <m:chr m:val="̂"/>
                          <m:ctrlPr>
                            <a:rPr lang="en-US" sz="2800" b="1" i="1" smtClean="0">
                              <a:solidFill>
                                <a:schemeClr val="tx1"/>
                              </a:solidFill>
                              <a:latin typeface="Cambria Math" panose="02040503050406030204" pitchFamily="18" charset="0"/>
                              <a:cs typeface="Calibri" panose="020F0502020204030204" pitchFamily="34" charset="0"/>
                            </a:rPr>
                          </m:ctrlPr>
                        </m:accPr>
                        <m:e>
                          <m:r>
                            <a:rPr lang="en-US" sz="2800" b="1" i="1">
                              <a:solidFill>
                                <a:schemeClr val="tx1"/>
                              </a:solidFill>
                              <a:latin typeface="Cambria Math" panose="02040503050406030204" pitchFamily="18" charset="0"/>
                              <a:cs typeface="Calibri" panose="020F0502020204030204" pitchFamily="34" charset="0"/>
                            </a:rPr>
                            <m:t>𝜷</m:t>
                          </m:r>
                        </m:e>
                      </m:acc>
                      <m:r>
                        <a:rPr lang="en-US" sz="2800" b="1" i="1" smtClean="0">
                          <a:solidFill>
                            <a:schemeClr val="tx1"/>
                          </a:solidFill>
                          <a:latin typeface="Cambria Math" panose="02040503050406030204" pitchFamily="18" charset="0"/>
                          <a:cs typeface="Calibri" panose="020F0502020204030204" pitchFamily="34" charset="0"/>
                        </a:rPr>
                        <m:t>)</m:t>
                      </m:r>
                      <m:r>
                        <a:rPr lang="en-US" sz="2800" b="0" i="1" smtClean="0">
                          <a:solidFill>
                            <a:schemeClr val="tx1"/>
                          </a:solidFill>
                          <a:latin typeface="Cambria Math" panose="02040503050406030204" pitchFamily="18" charset="0"/>
                          <a:cs typeface="Calibri" panose="020F0502020204030204" pitchFamily="34" charset="0"/>
                        </a:rPr>
                        <m:t>=</m:t>
                      </m:r>
                      <m:rad>
                        <m:radPr>
                          <m:degHide m:val="on"/>
                          <m:ctrlPr>
                            <a:rPr lang="en-US" sz="2800" b="0" i="1" smtClean="0">
                              <a:solidFill>
                                <a:schemeClr val="tx1"/>
                              </a:solidFill>
                              <a:latin typeface="Cambria Math" panose="02040503050406030204" pitchFamily="18" charset="0"/>
                              <a:cs typeface="Calibri" panose="020F0502020204030204" pitchFamily="34" charset="0"/>
                            </a:rPr>
                          </m:ctrlPr>
                        </m:radPr>
                        <m:deg/>
                        <m:e>
                          <m:sSup>
                            <m:sSupPr>
                              <m:ctrlPr>
                                <a:rPr lang="en-US" sz="2800" i="1">
                                  <a:solidFill>
                                    <a:schemeClr val="tx1"/>
                                  </a:solidFill>
                                  <a:latin typeface="Cambria Math" panose="02040503050406030204" pitchFamily="18" charset="0"/>
                                  <a:cs typeface="Calibri" panose="020F0502020204030204" pitchFamily="34" charset="0"/>
                                </a:rPr>
                              </m:ctrlPr>
                            </m:sSupPr>
                            <m:e>
                              <m:d>
                                <m:dPr>
                                  <m:ctrlPr>
                                    <a:rPr lang="en-US" sz="2800" i="1">
                                      <a:solidFill>
                                        <a:schemeClr val="tx1"/>
                                      </a:solidFill>
                                      <a:latin typeface="Cambria Math" panose="02040503050406030204" pitchFamily="18" charset="0"/>
                                      <a:cs typeface="Calibri" panose="020F0502020204030204" pitchFamily="34" charset="0"/>
                                    </a:rPr>
                                  </m:ctrlPr>
                                </m:dPr>
                                <m:e>
                                  <m:sSup>
                                    <m:sSupPr>
                                      <m:ctrlPr>
                                        <a:rPr lang="en-US" sz="2800" i="1">
                                          <a:solidFill>
                                            <a:schemeClr val="tx1"/>
                                          </a:solidFill>
                                          <a:latin typeface="Cambria Math" panose="02040503050406030204" pitchFamily="18" charset="0"/>
                                          <a:cs typeface="Calibri" panose="020F0502020204030204" pitchFamily="34" charset="0"/>
                                        </a:rPr>
                                      </m:ctrlPr>
                                    </m:sSupPr>
                                    <m:e>
                                      <m:r>
                                        <a:rPr lang="en-US" sz="2800" b="1" i="1">
                                          <a:solidFill>
                                            <a:schemeClr val="tx1"/>
                                          </a:solidFill>
                                          <a:latin typeface="Cambria Math" panose="02040503050406030204" pitchFamily="18" charset="0"/>
                                          <a:cs typeface="Calibri" panose="020F0502020204030204" pitchFamily="34" charset="0"/>
                                        </a:rPr>
                                        <m:t>𝒙</m:t>
                                      </m:r>
                                    </m:e>
                                    <m:sup>
                                      <m:r>
                                        <a:rPr lang="en-US" sz="2800" i="1">
                                          <a:solidFill>
                                            <a:schemeClr val="tx1"/>
                                          </a:solidFill>
                                          <a:latin typeface="Cambria Math" panose="02040503050406030204" pitchFamily="18" charset="0"/>
                                          <a:cs typeface="Calibri" panose="020F0502020204030204" pitchFamily="34" charset="0"/>
                                        </a:rPr>
                                        <m:t>𝑡</m:t>
                                      </m:r>
                                    </m:sup>
                                  </m:sSup>
                                  <m:r>
                                    <a:rPr lang="en-US" sz="2800" b="1" i="1">
                                      <a:solidFill>
                                        <a:schemeClr val="tx1"/>
                                      </a:solidFill>
                                      <a:latin typeface="Cambria Math" panose="02040503050406030204" pitchFamily="18" charset="0"/>
                                      <a:cs typeface="Calibri" panose="020F0502020204030204" pitchFamily="34" charset="0"/>
                                    </a:rPr>
                                    <m:t>𝒙</m:t>
                                  </m:r>
                                </m:e>
                              </m:d>
                            </m:e>
                            <m:sup>
                              <m:r>
                                <a:rPr lang="en-US" sz="2800" i="1">
                                  <a:solidFill>
                                    <a:schemeClr val="tx1"/>
                                  </a:solidFill>
                                  <a:latin typeface="Cambria Math" panose="02040503050406030204" pitchFamily="18" charset="0"/>
                                  <a:cs typeface="Calibri" panose="020F0502020204030204" pitchFamily="34" charset="0"/>
                                </a:rPr>
                                <m:t>−1</m:t>
                              </m:r>
                            </m:sup>
                          </m:sSup>
                          <m:sSubSup>
                            <m:sSubSupPr>
                              <m:ctrlPr>
                                <a:rPr lang="en-US" sz="2800" i="1">
                                  <a:solidFill>
                                    <a:schemeClr val="tx1"/>
                                  </a:solidFill>
                                  <a:latin typeface="Cambria Math" panose="02040503050406030204" pitchFamily="18" charset="0"/>
                                  <a:cs typeface="Calibri" panose="020F0502020204030204" pitchFamily="34" charset="0"/>
                                </a:rPr>
                              </m:ctrlPr>
                            </m:sSubSupPr>
                            <m:e>
                              <m:acc>
                                <m:accPr>
                                  <m:chr m:val="̂"/>
                                  <m:ctrlPr>
                                    <a:rPr lang="en-US" sz="2800" i="1">
                                      <a:solidFill>
                                        <a:schemeClr val="tx1"/>
                                      </a:solidFill>
                                      <a:latin typeface="Cambria Math" panose="02040503050406030204" pitchFamily="18" charset="0"/>
                                      <a:cs typeface="Calibri" panose="020F0502020204030204" pitchFamily="34" charset="0"/>
                                    </a:rPr>
                                  </m:ctrlPr>
                                </m:accPr>
                                <m:e>
                                  <m:r>
                                    <a:rPr lang="en-US" sz="2800" i="1">
                                      <a:solidFill>
                                        <a:schemeClr val="tx1"/>
                                      </a:solidFill>
                                      <a:latin typeface="Cambria Math" panose="02040503050406030204" pitchFamily="18" charset="0"/>
                                      <a:cs typeface="Calibri" panose="020F0502020204030204" pitchFamily="34" charset="0"/>
                                    </a:rPr>
                                    <m:t>𝜎</m:t>
                                  </m:r>
                                </m:e>
                              </m:acc>
                            </m:e>
                            <m:sub>
                              <m:r>
                                <a:rPr lang="en-US" sz="2800" i="1">
                                  <a:solidFill>
                                    <a:schemeClr val="tx1"/>
                                  </a:solidFill>
                                  <a:latin typeface="Cambria Math" panose="02040503050406030204" pitchFamily="18" charset="0"/>
                                  <a:cs typeface="Calibri" panose="020F0502020204030204" pitchFamily="34" charset="0"/>
                                </a:rPr>
                                <m:t>𝑒</m:t>
                              </m:r>
                            </m:sub>
                            <m:sup>
                              <m:r>
                                <a:rPr lang="en-US" sz="2800" i="1">
                                  <a:solidFill>
                                    <a:schemeClr val="tx1"/>
                                  </a:solidFill>
                                  <a:latin typeface="Cambria Math" panose="02040503050406030204" pitchFamily="18" charset="0"/>
                                  <a:cs typeface="Calibri" panose="020F0502020204030204" pitchFamily="34" charset="0"/>
                                </a:rPr>
                                <m:t>2</m:t>
                              </m:r>
                            </m:sup>
                          </m:sSubSup>
                        </m:e>
                      </m:rad>
                    </m:oMath>
                  </m:oMathPara>
                </a14:m>
                <a:endParaRPr lang="en-US" sz="2800" b="1" dirty="0" err="1">
                  <a:solidFill>
                    <a:schemeClr val="tx1"/>
                  </a:solidFill>
                  <a:latin typeface="Calibri" panose="020F0502020204030204" pitchFamily="34" charset="0"/>
                  <a:cs typeface="Calibri" panose="020F0502020204030204" pitchFamily="34" charset="0"/>
                </a:endParaRPr>
              </a:p>
            </p:txBody>
          </p:sp>
        </mc:Choice>
        <mc:Fallback xmlns="">
          <p:sp>
            <p:nvSpPr>
              <p:cNvPr id="35" name="TextBox 34">
                <a:extLst>
                  <a:ext uri="{FF2B5EF4-FFF2-40B4-BE49-F238E27FC236}">
                    <a16:creationId xmlns:a16="http://schemas.microsoft.com/office/drawing/2014/main" id="{2C5D948E-33B5-874F-86E8-5E5954498552}"/>
                  </a:ext>
                </a:extLst>
              </p:cNvPr>
              <p:cNvSpPr txBox="1">
                <a:spLocks noRot="1" noChangeAspect="1" noMove="1" noResize="1" noEditPoints="1" noAdjustHandles="1" noChangeArrowheads="1" noChangeShapeType="1" noTextEdit="1"/>
              </p:cNvSpPr>
              <p:nvPr/>
            </p:nvSpPr>
            <p:spPr>
              <a:xfrm>
                <a:off x="2326512" y="5041252"/>
                <a:ext cx="3342069" cy="876843"/>
              </a:xfrm>
              <a:prstGeom prst="rect">
                <a:avLst/>
              </a:prstGeom>
              <a:blipFill>
                <a:blip r:embed="rId4"/>
                <a:stretch>
                  <a:fillRect l="-75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496670C6-4D62-D64D-B029-8E660F6E6D2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73379" y="2628388"/>
            <a:ext cx="4076700" cy="4076700"/>
          </a:xfrm>
          <a:prstGeom prst="rect">
            <a:avLst/>
          </a:prstGeom>
        </p:spPr>
      </p:pic>
      <p:sp>
        <p:nvSpPr>
          <p:cNvPr id="12" name="Rectangle 11">
            <a:extLst>
              <a:ext uri="{FF2B5EF4-FFF2-40B4-BE49-F238E27FC236}">
                <a16:creationId xmlns:a16="http://schemas.microsoft.com/office/drawing/2014/main" id="{69C3C628-8DB2-604B-8712-057D9B624EFA}"/>
              </a:ext>
            </a:extLst>
          </p:cNvPr>
          <p:cNvSpPr/>
          <p:nvPr/>
        </p:nvSpPr>
        <p:spPr>
          <a:xfrm>
            <a:off x="9836234" y="5349740"/>
            <a:ext cx="1361270" cy="400110"/>
          </a:xfrm>
          <a:prstGeom prst="rect">
            <a:avLst/>
          </a:prstGeom>
        </p:spPr>
        <p:txBody>
          <a:bodyPr wrap="none">
            <a:spAutoFit/>
          </a:bodyPr>
          <a:lstStyle/>
          <a:p>
            <a:r>
              <a:rPr lang="en-US" sz="2000" b="1" i="1" dirty="0">
                <a:solidFill>
                  <a:srgbClr val="2E507A"/>
                </a:solidFill>
                <a:latin typeface="Calibri" panose="020F0502020204030204" pitchFamily="34" charset="0"/>
                <a:cs typeface="Calibri" panose="020F0502020204030204" pitchFamily="34" charset="0"/>
              </a:rPr>
              <a:t>P = </a:t>
            </a:r>
            <a:r>
              <a:rPr lang="en-US" sz="2000" b="1" dirty="0">
                <a:solidFill>
                  <a:srgbClr val="2E507A"/>
                </a:solidFill>
                <a:latin typeface="Calibri" panose="020F0502020204030204" pitchFamily="34" charset="0"/>
                <a:cs typeface="Calibri" panose="020F0502020204030204" pitchFamily="34" charset="0"/>
              </a:rPr>
              <a:t>1.08e-5</a:t>
            </a:r>
            <a:endParaRPr lang="en-US" sz="2000" b="1" dirty="0">
              <a:solidFill>
                <a:srgbClr val="2E507A"/>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8747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990600"/>
            <a:ext cx="7772400" cy="4922520"/>
          </a:xfrm>
          <a:prstGeom prst="rect">
            <a:avLst/>
          </a:prstGeom>
          <a:ln w="25400">
            <a:noFill/>
          </a:ln>
        </p:spPr>
      </p:pic>
      <p:sp>
        <p:nvSpPr>
          <p:cNvPr id="12" name="TextBox 11"/>
          <p:cNvSpPr txBox="1"/>
          <p:nvPr/>
        </p:nvSpPr>
        <p:spPr>
          <a:xfrm>
            <a:off x="5105400" y="6102131"/>
            <a:ext cx="5226204" cy="307777"/>
          </a:xfrm>
          <a:prstGeom prst="rect">
            <a:avLst/>
          </a:prstGeom>
          <a:noFill/>
        </p:spPr>
        <p:txBody>
          <a:bodyPr wrap="square" lIns="0" tIns="0" rIns="0" bIns="0" rtlCol="0" anchor="ctr" anchorCtr="0">
            <a:spAutoFit/>
          </a:bodyPr>
          <a:lstStyle/>
          <a:p>
            <a:pPr algn="ctr"/>
            <a:r>
              <a:rPr lang="en-US" sz="2000" dirty="0" err="1">
                <a:solidFill>
                  <a:schemeClr val="tx1"/>
                </a:solidFill>
                <a:latin typeface="Calibri" panose="020F0502020204030204" pitchFamily="34" charset="0"/>
                <a:cs typeface="Calibri" panose="020F0502020204030204" pitchFamily="34" charset="0"/>
              </a:rPr>
              <a:t>Manolio</a:t>
            </a:r>
            <a:r>
              <a:rPr lang="en-US" sz="2000" dirty="0">
                <a:solidFill>
                  <a:schemeClr val="tx1"/>
                </a:solidFill>
                <a:latin typeface="Calibri" panose="020F0502020204030204" pitchFamily="34" charset="0"/>
                <a:cs typeface="Calibri" panose="020F0502020204030204" pitchFamily="34" charset="0"/>
              </a:rPr>
              <a:t> </a:t>
            </a:r>
            <a:r>
              <a:rPr lang="en-US" sz="2000" i="1" dirty="0">
                <a:solidFill>
                  <a:schemeClr val="tx1"/>
                </a:solidFill>
                <a:latin typeface="Calibri" panose="020F0502020204030204" pitchFamily="34" charset="0"/>
                <a:cs typeface="Calibri" panose="020F0502020204030204" pitchFamily="34" charset="0"/>
              </a:rPr>
              <a:t>et al.</a:t>
            </a:r>
            <a:r>
              <a:rPr lang="en-US" sz="2000" dirty="0">
                <a:solidFill>
                  <a:schemeClr val="tx1"/>
                </a:solidFill>
                <a:latin typeface="Calibri" panose="020F0502020204030204" pitchFamily="34" charset="0"/>
                <a:cs typeface="Calibri" panose="020F0502020204030204" pitchFamily="34" charset="0"/>
              </a:rPr>
              <a:t>  Nature 461:747-753, 2009</a:t>
            </a:r>
          </a:p>
        </p:txBody>
      </p:sp>
      <p:sp>
        <p:nvSpPr>
          <p:cNvPr id="8" name="Title 1">
            <a:extLst>
              <a:ext uri="{FF2B5EF4-FFF2-40B4-BE49-F238E27FC236}">
                <a16:creationId xmlns:a16="http://schemas.microsoft.com/office/drawing/2014/main" id="{82F2D91E-C0D4-8945-8002-E355D3165544}"/>
              </a:ext>
            </a:extLst>
          </p:cNvPr>
          <p:cNvSpPr>
            <a:spLocks noGrp="1"/>
          </p:cNvSpPr>
          <p:nvPr>
            <p:ph type="title"/>
          </p:nvPr>
        </p:nvSpPr>
        <p:spPr>
          <a:xfrm>
            <a:off x="838200" y="0"/>
            <a:ext cx="10515600" cy="647700"/>
          </a:xfrm>
        </p:spPr>
        <p:txBody>
          <a:bodyPr/>
          <a:lstStyle/>
          <a:p>
            <a:r>
              <a:rPr lang="en-US" dirty="0"/>
              <a:t>Effect size landscape</a:t>
            </a:r>
          </a:p>
        </p:txBody>
      </p:sp>
    </p:spTree>
    <p:extLst>
      <p:ext uri="{BB962C8B-B14F-4D97-AF65-F5344CB8AC3E}">
        <p14:creationId xmlns:p14="http://schemas.microsoft.com/office/powerpoint/2010/main" val="2115919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B7757-4ED2-014D-A524-4D77712E1C01}"/>
              </a:ext>
            </a:extLst>
          </p:cNvPr>
          <p:cNvSpPr>
            <a:spLocks noGrp="1"/>
          </p:cNvSpPr>
          <p:nvPr>
            <p:ph type="title"/>
          </p:nvPr>
        </p:nvSpPr>
        <p:spPr/>
        <p:txBody>
          <a:bodyPr/>
          <a:lstStyle/>
          <a:p>
            <a:r>
              <a:rPr lang="en-US" dirty="0"/>
              <a:t>Schizophrenia GWAS ~ 2018</a:t>
            </a:r>
          </a:p>
        </p:txBody>
      </p:sp>
      <p:pic>
        <p:nvPicPr>
          <p:cNvPr id="5" name="Picture 4" descr="A picture containing sitting&#10;&#10;Description automatically generated">
            <a:extLst>
              <a:ext uri="{FF2B5EF4-FFF2-40B4-BE49-F238E27FC236}">
                <a16:creationId xmlns:a16="http://schemas.microsoft.com/office/drawing/2014/main" id="{A8E7DF04-4DFE-1F46-9CB9-3DC089229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477" y="829744"/>
            <a:ext cx="8306068" cy="6028256"/>
          </a:xfrm>
          <a:prstGeom prst="rect">
            <a:avLst/>
          </a:prstGeom>
        </p:spPr>
      </p:pic>
      <p:sp>
        <p:nvSpPr>
          <p:cNvPr id="6" name="Rectangle 5">
            <a:extLst>
              <a:ext uri="{FF2B5EF4-FFF2-40B4-BE49-F238E27FC236}">
                <a16:creationId xmlns:a16="http://schemas.microsoft.com/office/drawing/2014/main" id="{3A888F08-5CC4-4A4D-B890-82732AA31276}"/>
              </a:ext>
            </a:extLst>
          </p:cNvPr>
          <p:cNvSpPr/>
          <p:nvPr/>
        </p:nvSpPr>
        <p:spPr>
          <a:xfrm>
            <a:off x="10183443" y="1076781"/>
            <a:ext cx="1366080" cy="215444"/>
          </a:xfrm>
          <a:prstGeom prst="rect">
            <a:avLst/>
          </a:prstGeom>
        </p:spPr>
        <p:txBody>
          <a:bodyPr wrap="none">
            <a:spAutoFit/>
          </a:bodyPr>
          <a:lstStyle/>
          <a:p>
            <a:r>
              <a:rPr lang="en-US" altLang="en-US" sz="800" dirty="0" err="1">
                <a:solidFill>
                  <a:schemeClr val="tx1"/>
                </a:solidFill>
                <a:latin typeface="Calibri" panose="020F0502020204030204" pitchFamily="34" charset="0"/>
                <a:cs typeface="Calibri" panose="020F0502020204030204" pitchFamily="34" charset="0"/>
              </a:rPr>
              <a:t>Pardinas</a:t>
            </a:r>
            <a:r>
              <a:rPr lang="en-US" altLang="en-US" sz="800" dirty="0">
                <a:solidFill>
                  <a:schemeClr val="tx1"/>
                </a:solidFill>
                <a:latin typeface="Calibri" panose="020F0502020204030204" pitchFamily="34" charset="0"/>
                <a:cs typeface="Calibri" panose="020F0502020204030204" pitchFamily="34" charset="0"/>
              </a:rPr>
              <a:t> et al. Nat Gen 2018</a:t>
            </a:r>
            <a:endParaRPr lang="en-US" sz="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7556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F2328-08E2-FA4B-9A6A-5E27B3BA6974}"/>
              </a:ext>
            </a:extLst>
          </p:cNvPr>
          <p:cNvSpPr>
            <a:spLocks noGrp="1"/>
          </p:cNvSpPr>
          <p:nvPr>
            <p:ph type="title"/>
          </p:nvPr>
        </p:nvSpPr>
        <p:spPr/>
        <p:txBody>
          <a:bodyPr/>
          <a:lstStyle/>
          <a:p>
            <a:r>
              <a:rPr lang="en-US" dirty="0"/>
              <a:t>When is a result significant?</a:t>
            </a:r>
          </a:p>
        </p:txBody>
      </p:sp>
      <p:sp>
        <p:nvSpPr>
          <p:cNvPr id="4" name="Slide Number Placeholder 3">
            <a:extLst>
              <a:ext uri="{FF2B5EF4-FFF2-40B4-BE49-F238E27FC236}">
                <a16:creationId xmlns:a16="http://schemas.microsoft.com/office/drawing/2014/main" id="{85D67178-9EE8-9A48-9BCC-A7863287D61C}"/>
              </a:ext>
            </a:extLst>
          </p:cNvPr>
          <p:cNvSpPr>
            <a:spLocks noGrp="1"/>
          </p:cNvSpPr>
          <p:nvPr>
            <p:ph type="sldNum" sz="quarter" idx="12"/>
          </p:nvPr>
        </p:nvSpPr>
        <p:spPr/>
        <p:txBody>
          <a:bodyPr/>
          <a:lstStyle/>
          <a:p>
            <a:fld id="{F6F8042C-985E-034B-BB41-2A1F3109AE7A}" type="slidenum">
              <a:rPr lang="en-US" smtClean="0"/>
              <a:t>37</a:t>
            </a:fld>
            <a:endParaRPr lang="en-US"/>
          </a:p>
        </p:txBody>
      </p:sp>
      <p:pic>
        <p:nvPicPr>
          <p:cNvPr id="6" name="Google Shape;251;p30">
            <a:extLst>
              <a:ext uri="{FF2B5EF4-FFF2-40B4-BE49-F238E27FC236}">
                <a16:creationId xmlns:a16="http://schemas.microsoft.com/office/drawing/2014/main" id="{B7DAEA06-D45B-9E40-8929-D89562FFEDB1}"/>
              </a:ext>
            </a:extLst>
          </p:cNvPr>
          <p:cNvPicPr preferRelativeResize="0"/>
          <p:nvPr/>
        </p:nvPicPr>
        <p:blipFill rotWithShape="1">
          <a:blip r:embed="rId2">
            <a:alphaModFix/>
          </a:blip>
          <a:srcRect b="78683"/>
          <a:stretch/>
        </p:blipFill>
        <p:spPr>
          <a:xfrm>
            <a:off x="3920104" y="2101397"/>
            <a:ext cx="4490294" cy="2655206"/>
          </a:xfrm>
          <a:prstGeom prst="rect">
            <a:avLst/>
          </a:prstGeom>
          <a:noFill/>
          <a:ln>
            <a:noFill/>
          </a:ln>
        </p:spPr>
      </p:pic>
      <p:sp>
        <p:nvSpPr>
          <p:cNvPr id="7" name="Google Shape;252;p30">
            <a:extLst>
              <a:ext uri="{FF2B5EF4-FFF2-40B4-BE49-F238E27FC236}">
                <a16:creationId xmlns:a16="http://schemas.microsoft.com/office/drawing/2014/main" id="{80F02ECF-871B-0641-BD8F-3EC764DEDFEF}"/>
              </a:ext>
            </a:extLst>
          </p:cNvPr>
          <p:cNvSpPr txBox="1"/>
          <p:nvPr/>
        </p:nvSpPr>
        <p:spPr>
          <a:xfrm>
            <a:off x="7002600" y="4756602"/>
            <a:ext cx="1608000" cy="273300"/>
          </a:xfrm>
          <a:prstGeom prst="rect">
            <a:avLst/>
          </a:prstGeom>
          <a:noFill/>
          <a:ln>
            <a:noFill/>
          </a:ln>
        </p:spPr>
        <p:txBody>
          <a:bodyPr spcFirstLastPara="1" wrap="square" lIns="91425" tIns="91425" rIns="91425" bIns="91425" anchor="t" anchorCtr="0">
            <a:noAutofit/>
          </a:bodyPr>
          <a:lstStyle/>
          <a:p>
            <a:r>
              <a:rPr lang="en" dirty="0" err="1"/>
              <a:t>xkcd.com</a:t>
            </a:r>
            <a:endParaRPr dirty="0"/>
          </a:p>
        </p:txBody>
      </p:sp>
    </p:spTree>
    <p:extLst>
      <p:ext uri="{BB962C8B-B14F-4D97-AF65-F5344CB8AC3E}">
        <p14:creationId xmlns:p14="http://schemas.microsoft.com/office/powerpoint/2010/main" val="1408417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F2328-08E2-FA4B-9A6A-5E27B3BA6974}"/>
              </a:ext>
            </a:extLst>
          </p:cNvPr>
          <p:cNvSpPr>
            <a:spLocks noGrp="1"/>
          </p:cNvSpPr>
          <p:nvPr>
            <p:ph type="title"/>
          </p:nvPr>
        </p:nvSpPr>
        <p:spPr/>
        <p:txBody>
          <a:bodyPr/>
          <a:lstStyle/>
          <a:p>
            <a:r>
              <a:rPr lang="en-US" dirty="0"/>
              <a:t>When is a result significant?</a:t>
            </a:r>
          </a:p>
        </p:txBody>
      </p:sp>
      <p:sp>
        <p:nvSpPr>
          <p:cNvPr id="4" name="Slide Number Placeholder 3">
            <a:extLst>
              <a:ext uri="{FF2B5EF4-FFF2-40B4-BE49-F238E27FC236}">
                <a16:creationId xmlns:a16="http://schemas.microsoft.com/office/drawing/2014/main" id="{85D67178-9EE8-9A48-9BCC-A7863287D61C}"/>
              </a:ext>
            </a:extLst>
          </p:cNvPr>
          <p:cNvSpPr>
            <a:spLocks noGrp="1"/>
          </p:cNvSpPr>
          <p:nvPr>
            <p:ph type="sldNum" sz="quarter" idx="12"/>
          </p:nvPr>
        </p:nvSpPr>
        <p:spPr/>
        <p:txBody>
          <a:bodyPr/>
          <a:lstStyle/>
          <a:p>
            <a:fld id="{F6F8042C-985E-034B-BB41-2A1F3109AE7A}" type="slidenum">
              <a:rPr lang="en-US" smtClean="0"/>
              <a:t>38</a:t>
            </a:fld>
            <a:endParaRPr lang="en-US"/>
          </a:p>
        </p:txBody>
      </p:sp>
      <p:sp>
        <p:nvSpPr>
          <p:cNvPr id="7" name="Google Shape;252;p30">
            <a:extLst>
              <a:ext uri="{FF2B5EF4-FFF2-40B4-BE49-F238E27FC236}">
                <a16:creationId xmlns:a16="http://schemas.microsoft.com/office/drawing/2014/main" id="{80F02ECF-871B-0641-BD8F-3EC764DEDFEF}"/>
              </a:ext>
            </a:extLst>
          </p:cNvPr>
          <p:cNvSpPr txBox="1"/>
          <p:nvPr/>
        </p:nvSpPr>
        <p:spPr>
          <a:xfrm>
            <a:off x="7002600" y="4756602"/>
            <a:ext cx="1608000" cy="273300"/>
          </a:xfrm>
          <a:prstGeom prst="rect">
            <a:avLst/>
          </a:prstGeom>
          <a:noFill/>
          <a:ln>
            <a:noFill/>
          </a:ln>
        </p:spPr>
        <p:txBody>
          <a:bodyPr spcFirstLastPara="1" wrap="square" lIns="91425" tIns="91425" rIns="91425" bIns="91425" anchor="t" anchorCtr="0">
            <a:noAutofit/>
          </a:bodyPr>
          <a:lstStyle/>
          <a:p>
            <a:r>
              <a:rPr lang="en" dirty="0" err="1"/>
              <a:t>xkcd.com</a:t>
            </a:r>
            <a:endParaRPr dirty="0"/>
          </a:p>
        </p:txBody>
      </p:sp>
      <p:pic>
        <p:nvPicPr>
          <p:cNvPr id="8" name="Google Shape;257;p31">
            <a:extLst>
              <a:ext uri="{FF2B5EF4-FFF2-40B4-BE49-F238E27FC236}">
                <a16:creationId xmlns:a16="http://schemas.microsoft.com/office/drawing/2014/main" id="{EC8AEAE5-E1EC-BF45-8A39-443F3639234D}"/>
              </a:ext>
            </a:extLst>
          </p:cNvPr>
          <p:cNvPicPr preferRelativeResize="0"/>
          <p:nvPr/>
        </p:nvPicPr>
        <p:blipFill rotWithShape="1">
          <a:blip r:embed="rId2">
            <a:alphaModFix/>
          </a:blip>
          <a:srcRect t="21242" b="25492"/>
          <a:stretch/>
        </p:blipFill>
        <p:spPr>
          <a:xfrm>
            <a:off x="3166433" y="1646627"/>
            <a:ext cx="3187550" cy="4709723"/>
          </a:xfrm>
          <a:prstGeom prst="rect">
            <a:avLst/>
          </a:prstGeom>
          <a:noFill/>
          <a:ln>
            <a:noFill/>
          </a:ln>
        </p:spPr>
      </p:pic>
      <p:pic>
        <p:nvPicPr>
          <p:cNvPr id="9" name="Google Shape;258;p31">
            <a:extLst>
              <a:ext uri="{FF2B5EF4-FFF2-40B4-BE49-F238E27FC236}">
                <a16:creationId xmlns:a16="http://schemas.microsoft.com/office/drawing/2014/main" id="{E9D0D4A6-B489-DC4E-B82B-1E14279061D1}"/>
              </a:ext>
            </a:extLst>
          </p:cNvPr>
          <p:cNvPicPr preferRelativeResize="0"/>
          <p:nvPr/>
        </p:nvPicPr>
        <p:blipFill rotWithShape="1">
          <a:blip r:embed="rId2">
            <a:alphaModFix/>
          </a:blip>
          <a:srcRect l="17088" t="74549" b="-97"/>
          <a:stretch/>
        </p:blipFill>
        <p:spPr>
          <a:xfrm>
            <a:off x="6353983" y="1903150"/>
            <a:ext cx="3479076" cy="2973699"/>
          </a:xfrm>
          <a:prstGeom prst="rect">
            <a:avLst/>
          </a:prstGeom>
          <a:noFill/>
          <a:ln>
            <a:noFill/>
          </a:ln>
        </p:spPr>
      </p:pic>
    </p:spTree>
    <p:extLst>
      <p:ext uri="{BB962C8B-B14F-4D97-AF65-F5344CB8AC3E}">
        <p14:creationId xmlns:p14="http://schemas.microsoft.com/office/powerpoint/2010/main" val="2742289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609600"/>
            <a:ext cx="8763000" cy="808038"/>
          </a:xfrm>
        </p:spPr>
        <p:txBody>
          <a:bodyPr>
            <a:normAutofit fontScale="90000"/>
          </a:bodyPr>
          <a:lstStyle/>
          <a:p>
            <a:r>
              <a:rPr lang="en-US" sz="3200" dirty="0"/>
              <a:t>These blocks shrink over many generations due to repeated recombination</a:t>
            </a:r>
          </a:p>
        </p:txBody>
      </p:sp>
      <p:pic>
        <p:nvPicPr>
          <p:cNvPr id="4" name="Picture 3" descr="LDovershortandlongtimes.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3565" y="1855857"/>
            <a:ext cx="7620000" cy="4508500"/>
          </a:xfrm>
          <a:prstGeom prst="rect">
            <a:avLst/>
          </a:prstGeom>
        </p:spPr>
      </p:pic>
    </p:spTree>
    <p:extLst>
      <p:ext uri="{BB962C8B-B14F-4D97-AF65-F5344CB8AC3E}">
        <p14:creationId xmlns:p14="http://schemas.microsoft.com/office/powerpoint/2010/main" val="984819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6E05D-05F1-6447-BFE7-C09528FEDCE3}"/>
              </a:ext>
            </a:extLst>
          </p:cNvPr>
          <p:cNvSpPr>
            <a:spLocks noGrp="1"/>
          </p:cNvSpPr>
          <p:nvPr>
            <p:ph type="title"/>
          </p:nvPr>
        </p:nvSpPr>
        <p:spPr/>
        <p:txBody>
          <a:bodyPr/>
          <a:lstStyle/>
          <a:p>
            <a:r>
              <a:rPr lang="en-US" dirty="0"/>
              <a:t>Big Picture Goals</a:t>
            </a:r>
          </a:p>
        </p:txBody>
      </p:sp>
      <p:sp>
        <p:nvSpPr>
          <p:cNvPr id="3" name="Content Placeholder 2">
            <a:extLst>
              <a:ext uri="{FF2B5EF4-FFF2-40B4-BE49-F238E27FC236}">
                <a16:creationId xmlns:a16="http://schemas.microsoft.com/office/drawing/2014/main" id="{77B4FFBC-FCB7-284A-9F96-653C876AFFBE}"/>
              </a:ext>
            </a:extLst>
          </p:cNvPr>
          <p:cNvSpPr>
            <a:spLocks noGrp="1"/>
          </p:cNvSpPr>
          <p:nvPr>
            <p:ph idx="1"/>
          </p:nvPr>
        </p:nvSpPr>
        <p:spPr/>
        <p:txBody>
          <a:bodyPr>
            <a:normAutofit fontScale="77500" lnSpcReduction="20000"/>
          </a:bodyPr>
          <a:lstStyle/>
          <a:p>
            <a:r>
              <a:rPr lang="en-US" dirty="0">
                <a:solidFill>
                  <a:srgbClr val="000000"/>
                </a:solidFill>
              </a:rPr>
              <a:t>Understand basic principles and history of genetics</a:t>
            </a:r>
          </a:p>
          <a:p>
            <a:pPr lvl="1"/>
            <a:r>
              <a:rPr lang="en-US" dirty="0">
                <a:solidFill>
                  <a:srgbClr val="000000"/>
                </a:solidFill>
              </a:rPr>
              <a:t>Eugenics to genetics</a:t>
            </a:r>
          </a:p>
          <a:p>
            <a:pPr lvl="1"/>
            <a:r>
              <a:rPr lang="en-US" dirty="0">
                <a:solidFill>
                  <a:srgbClr val="000000"/>
                </a:solidFill>
              </a:rPr>
              <a:t>Inheritance patterns</a:t>
            </a:r>
          </a:p>
          <a:p>
            <a:endParaRPr lang="en-US" dirty="0">
              <a:solidFill>
                <a:srgbClr val="000000"/>
              </a:solidFill>
            </a:endParaRPr>
          </a:p>
          <a:p>
            <a:r>
              <a:rPr lang="en-US" dirty="0">
                <a:solidFill>
                  <a:srgbClr val="000000"/>
                </a:solidFill>
              </a:rPr>
              <a:t>Understand what questions we can ask about complex disease risk using genetic and phenotypic data</a:t>
            </a:r>
          </a:p>
          <a:p>
            <a:pPr lvl="1"/>
            <a:r>
              <a:rPr lang="en-US" dirty="0">
                <a:solidFill>
                  <a:srgbClr val="000000"/>
                </a:solidFill>
              </a:rPr>
              <a:t>“Does inherited genetics play a role in disease risk? </a:t>
            </a:r>
          </a:p>
          <a:p>
            <a:pPr lvl="1"/>
            <a:r>
              <a:rPr lang="en-US" dirty="0">
                <a:solidFill>
                  <a:srgbClr val="000000"/>
                </a:solidFill>
              </a:rPr>
              <a:t>“If so, which genes are responsible?” </a:t>
            </a:r>
          </a:p>
          <a:p>
            <a:pPr marL="0" indent="0">
              <a:buNone/>
            </a:pPr>
            <a:endParaRPr lang="en-US" dirty="0">
              <a:solidFill>
                <a:srgbClr val="000000"/>
              </a:solidFill>
            </a:endParaRPr>
          </a:p>
          <a:p>
            <a:r>
              <a:rPr lang="en-US" dirty="0">
                <a:solidFill>
                  <a:srgbClr val="000000"/>
                </a:solidFill>
              </a:rPr>
              <a:t>Understand the statistical models underlying these questions</a:t>
            </a:r>
          </a:p>
          <a:p>
            <a:pPr lvl="1"/>
            <a:r>
              <a:rPr lang="en-US" dirty="0">
                <a:solidFill>
                  <a:srgbClr val="000000"/>
                </a:solidFill>
              </a:rPr>
              <a:t>Generalized linear model, linear mixed model</a:t>
            </a:r>
          </a:p>
          <a:p>
            <a:endParaRPr lang="en-US" dirty="0">
              <a:solidFill>
                <a:srgbClr val="000000"/>
              </a:solidFill>
            </a:endParaRPr>
          </a:p>
          <a:p>
            <a:r>
              <a:rPr lang="en-US" dirty="0">
                <a:solidFill>
                  <a:srgbClr val="000000"/>
                </a:solidFill>
              </a:rPr>
              <a:t>Understand the limitations, caveats, concerns</a:t>
            </a:r>
          </a:p>
          <a:p>
            <a:pPr lvl="1"/>
            <a:r>
              <a:rPr lang="en-US" dirty="0">
                <a:solidFill>
                  <a:srgbClr val="000000"/>
                </a:solidFill>
              </a:rPr>
              <a:t>“Are genetic associations with disease risk immune to confounding?”</a:t>
            </a:r>
          </a:p>
          <a:p>
            <a:pPr lvl="1"/>
            <a:r>
              <a:rPr lang="en-US" dirty="0">
                <a:solidFill>
                  <a:srgbClr val="000000"/>
                </a:solidFill>
              </a:rPr>
              <a:t>“How can GWAS exacerbate health disparities?”</a:t>
            </a:r>
          </a:p>
          <a:p>
            <a:pPr lvl="1"/>
            <a:endParaRPr lang="en-US" dirty="0">
              <a:solidFill>
                <a:srgbClr val="000000"/>
              </a:solidFill>
            </a:endParaRPr>
          </a:p>
          <a:p>
            <a:endParaRPr lang="en-US" dirty="0">
              <a:solidFill>
                <a:srgbClr val="000000"/>
              </a:solidFill>
            </a:endParaRPr>
          </a:p>
          <a:p>
            <a:pPr marL="0"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p>
        </p:txBody>
      </p:sp>
      <p:sp>
        <p:nvSpPr>
          <p:cNvPr id="4" name="Slide Number Placeholder 3">
            <a:extLst>
              <a:ext uri="{FF2B5EF4-FFF2-40B4-BE49-F238E27FC236}">
                <a16:creationId xmlns:a16="http://schemas.microsoft.com/office/drawing/2014/main" id="{19270582-B076-EB42-AF71-CC5E2B1C1FCB}"/>
              </a:ext>
            </a:extLst>
          </p:cNvPr>
          <p:cNvSpPr>
            <a:spLocks noGrp="1"/>
          </p:cNvSpPr>
          <p:nvPr>
            <p:ph type="sldNum" sz="quarter" idx="12"/>
          </p:nvPr>
        </p:nvSpPr>
        <p:spPr/>
        <p:txBody>
          <a:bodyPr/>
          <a:lstStyle/>
          <a:p>
            <a:fld id="{F6F8042C-985E-034B-BB41-2A1F3109AE7A}" type="slidenum">
              <a:rPr lang="en-US" smtClean="0"/>
              <a:t>4</a:t>
            </a:fld>
            <a:endParaRPr lang="en-US"/>
          </a:p>
        </p:txBody>
      </p:sp>
    </p:spTree>
    <p:extLst>
      <p:ext uri="{BB962C8B-B14F-4D97-AF65-F5344CB8AC3E}">
        <p14:creationId xmlns:p14="http://schemas.microsoft.com/office/powerpoint/2010/main" val="2114830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391790"/>
            <a:ext cx="9144000" cy="523220"/>
          </a:xfrm>
          <a:prstGeom prst="rect">
            <a:avLst/>
          </a:prstGeom>
        </p:spPr>
        <p:txBody>
          <a:bodyPr wrap="square">
            <a:spAutoFit/>
          </a:bodyPr>
          <a:lstStyle/>
          <a:p>
            <a:pPr algn="ctr"/>
            <a:r>
              <a:rPr lang="en-US" sz="2800" b="1" dirty="0">
                <a:latin typeface="+mj-lt"/>
                <a:cs typeface="Gill Sans"/>
              </a:rPr>
              <a:t>Some nearby variants are highly correlated</a:t>
            </a:r>
          </a:p>
        </p:txBody>
      </p:sp>
      <p:pic>
        <p:nvPicPr>
          <p:cNvPr id="2" name="Picture 1"/>
          <p:cNvPicPr>
            <a:picLocks noChangeAspect="1"/>
          </p:cNvPicPr>
          <p:nvPr/>
        </p:nvPicPr>
        <p:blipFill rotWithShape="1">
          <a:blip r:embed="rId2"/>
          <a:srcRect b="66269"/>
          <a:stretch/>
        </p:blipFill>
        <p:spPr>
          <a:xfrm>
            <a:off x="1630766" y="1900959"/>
            <a:ext cx="5151913" cy="2276515"/>
          </a:xfrm>
          <a:prstGeom prst="rect">
            <a:avLst/>
          </a:prstGeom>
        </p:spPr>
      </p:pic>
      <p:pic>
        <p:nvPicPr>
          <p:cNvPr id="7" name="Picture 6"/>
          <p:cNvPicPr>
            <a:picLocks noChangeAspect="1"/>
          </p:cNvPicPr>
          <p:nvPr/>
        </p:nvPicPr>
        <p:blipFill rotWithShape="1">
          <a:blip r:embed="rId2"/>
          <a:srcRect t="66269"/>
          <a:stretch/>
        </p:blipFill>
        <p:spPr>
          <a:xfrm>
            <a:off x="1630766" y="4569506"/>
            <a:ext cx="5151913" cy="2276515"/>
          </a:xfrm>
          <a:prstGeom prst="rect">
            <a:avLst/>
          </a:prstGeom>
        </p:spPr>
      </p:pic>
      <p:sp>
        <p:nvSpPr>
          <p:cNvPr id="8" name="Rectangle 7"/>
          <p:cNvSpPr/>
          <p:nvPr/>
        </p:nvSpPr>
        <p:spPr>
          <a:xfrm>
            <a:off x="6096000" y="6422439"/>
            <a:ext cx="4572000" cy="400110"/>
          </a:xfrm>
          <a:prstGeom prst="rect">
            <a:avLst/>
          </a:prstGeom>
        </p:spPr>
        <p:txBody>
          <a:bodyPr>
            <a:spAutoFit/>
          </a:bodyPr>
          <a:lstStyle/>
          <a:p>
            <a:pPr algn="r"/>
            <a:r>
              <a:rPr lang="en-US" sz="1000" dirty="0">
                <a:latin typeface="Gill Sans"/>
                <a:cs typeface="Gill Sans"/>
                <a:hlinkClick r:id="rId3"/>
              </a:rPr>
              <a:t>http://graphics.cs.wisc.edu/WP/vis10/archives/458-hapmap-linkage-disequilibrium-plot</a:t>
            </a:r>
            <a:endParaRPr lang="en-US" sz="1000" dirty="0">
              <a:latin typeface="Gill Sans"/>
              <a:cs typeface="Gill Sans"/>
            </a:endParaRPr>
          </a:p>
          <a:p>
            <a:pPr algn="r"/>
            <a:r>
              <a:rPr lang="en-US" sz="1000" dirty="0">
                <a:latin typeface="Gill Sans"/>
                <a:cs typeface="Gill Sans"/>
              </a:rPr>
              <a:t>A global reference for human genetic variation</a:t>
            </a:r>
          </a:p>
        </p:txBody>
      </p:sp>
      <p:pic>
        <p:nvPicPr>
          <p:cNvPr id="9" name="Picture 8"/>
          <p:cNvPicPr>
            <a:picLocks noChangeAspect="1"/>
          </p:cNvPicPr>
          <p:nvPr/>
        </p:nvPicPr>
        <p:blipFill>
          <a:blip r:embed="rId4"/>
          <a:stretch>
            <a:fillRect/>
          </a:stretch>
        </p:blipFill>
        <p:spPr>
          <a:xfrm>
            <a:off x="6670345" y="2264534"/>
            <a:ext cx="3682185" cy="3503136"/>
          </a:xfrm>
          <a:prstGeom prst="rect">
            <a:avLst/>
          </a:prstGeom>
        </p:spPr>
      </p:pic>
      <p:sp>
        <p:nvSpPr>
          <p:cNvPr id="10" name="TextBox 9"/>
          <p:cNvSpPr txBox="1"/>
          <p:nvPr/>
        </p:nvSpPr>
        <p:spPr>
          <a:xfrm>
            <a:off x="2710057" y="1266609"/>
            <a:ext cx="3505749" cy="646331"/>
          </a:xfrm>
          <a:prstGeom prst="rect">
            <a:avLst/>
          </a:prstGeom>
          <a:noFill/>
        </p:spPr>
        <p:txBody>
          <a:bodyPr wrap="square" rtlCol="0">
            <a:spAutoFit/>
          </a:bodyPr>
          <a:lstStyle/>
          <a:p>
            <a:pPr algn="ctr"/>
            <a:r>
              <a:rPr lang="en-US" dirty="0">
                <a:latin typeface="Gill Sans"/>
                <a:cs typeface="Gill Sans"/>
              </a:rPr>
              <a:t>Recombination induces haplotype “blocks” of correlated SNPs</a:t>
            </a:r>
          </a:p>
        </p:txBody>
      </p:sp>
      <p:sp>
        <p:nvSpPr>
          <p:cNvPr id="11" name="TextBox 10"/>
          <p:cNvSpPr txBox="1"/>
          <p:nvPr/>
        </p:nvSpPr>
        <p:spPr>
          <a:xfrm>
            <a:off x="6882721" y="1266610"/>
            <a:ext cx="3505749" cy="646331"/>
          </a:xfrm>
          <a:prstGeom prst="rect">
            <a:avLst/>
          </a:prstGeom>
          <a:noFill/>
        </p:spPr>
        <p:txBody>
          <a:bodyPr wrap="square" rtlCol="0">
            <a:spAutoFit/>
          </a:bodyPr>
          <a:lstStyle/>
          <a:p>
            <a:pPr algn="ctr"/>
            <a:r>
              <a:rPr lang="en-US" dirty="0">
                <a:latin typeface="Gill Sans"/>
                <a:cs typeface="Gill Sans"/>
              </a:rPr>
              <a:t>Linkage disequilibrium decays with distance</a:t>
            </a:r>
          </a:p>
        </p:txBody>
      </p:sp>
    </p:spTree>
    <p:extLst>
      <p:ext uri="{BB962C8B-B14F-4D97-AF65-F5344CB8AC3E}">
        <p14:creationId xmlns:p14="http://schemas.microsoft.com/office/powerpoint/2010/main" val="879790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B7757-4ED2-014D-A524-4D77712E1C01}"/>
              </a:ext>
            </a:extLst>
          </p:cNvPr>
          <p:cNvSpPr>
            <a:spLocks noGrp="1"/>
          </p:cNvSpPr>
          <p:nvPr>
            <p:ph type="title"/>
          </p:nvPr>
        </p:nvSpPr>
        <p:spPr/>
        <p:txBody>
          <a:bodyPr/>
          <a:lstStyle/>
          <a:p>
            <a:r>
              <a:rPr lang="en-US" dirty="0"/>
              <a:t>Schizophrenia GWAS ~ 2018</a:t>
            </a:r>
          </a:p>
        </p:txBody>
      </p:sp>
      <p:pic>
        <p:nvPicPr>
          <p:cNvPr id="5" name="Picture 4" descr="A picture containing sitting&#10;&#10;Description automatically generated">
            <a:extLst>
              <a:ext uri="{FF2B5EF4-FFF2-40B4-BE49-F238E27FC236}">
                <a16:creationId xmlns:a16="http://schemas.microsoft.com/office/drawing/2014/main" id="{A8E7DF04-4DFE-1F46-9CB9-3DC089229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477" y="829744"/>
            <a:ext cx="8306068" cy="6028256"/>
          </a:xfrm>
          <a:prstGeom prst="rect">
            <a:avLst/>
          </a:prstGeom>
        </p:spPr>
      </p:pic>
      <p:sp>
        <p:nvSpPr>
          <p:cNvPr id="6" name="Rectangle 5">
            <a:extLst>
              <a:ext uri="{FF2B5EF4-FFF2-40B4-BE49-F238E27FC236}">
                <a16:creationId xmlns:a16="http://schemas.microsoft.com/office/drawing/2014/main" id="{3A888F08-5CC4-4A4D-B890-82732AA31276}"/>
              </a:ext>
            </a:extLst>
          </p:cNvPr>
          <p:cNvSpPr/>
          <p:nvPr/>
        </p:nvSpPr>
        <p:spPr>
          <a:xfrm>
            <a:off x="10183443" y="1076781"/>
            <a:ext cx="1366080" cy="215444"/>
          </a:xfrm>
          <a:prstGeom prst="rect">
            <a:avLst/>
          </a:prstGeom>
        </p:spPr>
        <p:txBody>
          <a:bodyPr wrap="none">
            <a:spAutoFit/>
          </a:bodyPr>
          <a:lstStyle/>
          <a:p>
            <a:r>
              <a:rPr lang="en-US" altLang="en-US" sz="800" dirty="0" err="1">
                <a:solidFill>
                  <a:schemeClr val="tx1"/>
                </a:solidFill>
                <a:latin typeface="Calibri" panose="020F0502020204030204" pitchFamily="34" charset="0"/>
                <a:cs typeface="Calibri" panose="020F0502020204030204" pitchFamily="34" charset="0"/>
              </a:rPr>
              <a:t>Pardinas</a:t>
            </a:r>
            <a:r>
              <a:rPr lang="en-US" altLang="en-US" sz="800" dirty="0">
                <a:solidFill>
                  <a:schemeClr val="tx1"/>
                </a:solidFill>
                <a:latin typeface="Calibri" panose="020F0502020204030204" pitchFamily="34" charset="0"/>
                <a:cs typeface="Calibri" panose="020F0502020204030204" pitchFamily="34" charset="0"/>
              </a:rPr>
              <a:t> et al. Nat Gen 2018</a:t>
            </a:r>
            <a:endParaRPr lang="en-US" sz="800" dirty="0">
              <a:solidFill>
                <a:schemeClr val="tx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A799E005-CB6F-CD40-BF25-CDE3CFB66DDC}"/>
              </a:ext>
            </a:extLst>
          </p:cNvPr>
          <p:cNvSpPr txBox="1"/>
          <p:nvPr/>
        </p:nvSpPr>
        <p:spPr>
          <a:xfrm>
            <a:off x="9022788" y="5334000"/>
            <a:ext cx="2748638" cy="615553"/>
          </a:xfrm>
          <a:prstGeom prst="rect">
            <a:avLst/>
          </a:prstGeom>
          <a:noFill/>
        </p:spPr>
        <p:txBody>
          <a:bodyPr wrap="none" lIns="0" tIns="0" rIns="0" bIns="0" rtlCol="0">
            <a:spAutoFit/>
          </a:bodyPr>
          <a:lstStyle/>
          <a:p>
            <a:pPr algn="l"/>
            <a:r>
              <a:rPr lang="en-US" sz="2000" b="0" dirty="0">
                <a:solidFill>
                  <a:srgbClr val="FF5050"/>
                </a:solidFill>
                <a:latin typeface="Calibri" panose="020F0502020204030204" pitchFamily="34" charset="0"/>
                <a:cs typeface="Calibri" panose="020F0502020204030204" pitchFamily="34" charset="0"/>
              </a:rPr>
              <a:t>Genome-wide significance</a:t>
            </a:r>
          </a:p>
          <a:p>
            <a:pPr algn="l"/>
            <a:r>
              <a:rPr lang="en-US" sz="2000" b="0" i="1" dirty="0">
                <a:solidFill>
                  <a:srgbClr val="FF5050"/>
                </a:solidFill>
                <a:latin typeface="Calibri" panose="020F0502020204030204" pitchFamily="34" charset="0"/>
                <a:cs typeface="Calibri" panose="020F0502020204030204" pitchFamily="34" charset="0"/>
              </a:rPr>
              <a:t>P</a:t>
            </a:r>
            <a:r>
              <a:rPr lang="en-US" sz="2000" b="0" dirty="0">
                <a:solidFill>
                  <a:srgbClr val="FF5050"/>
                </a:solidFill>
                <a:latin typeface="Calibri" panose="020F0502020204030204" pitchFamily="34" charset="0"/>
                <a:cs typeface="Calibri" panose="020F0502020204030204" pitchFamily="34" charset="0"/>
              </a:rPr>
              <a:t> = 5.0E-8</a:t>
            </a:r>
          </a:p>
        </p:txBody>
      </p:sp>
    </p:spTree>
    <p:extLst>
      <p:ext uri="{BB962C8B-B14F-4D97-AF65-F5344CB8AC3E}">
        <p14:creationId xmlns:p14="http://schemas.microsoft.com/office/powerpoint/2010/main" val="1698968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F99A0-BF4B-CC42-8D8A-0912168425CB}"/>
              </a:ext>
            </a:extLst>
          </p:cNvPr>
          <p:cNvSpPr>
            <a:spLocks noGrp="1"/>
          </p:cNvSpPr>
          <p:nvPr>
            <p:ph type="title"/>
          </p:nvPr>
        </p:nvSpPr>
        <p:spPr/>
        <p:txBody>
          <a:bodyPr/>
          <a:lstStyle/>
          <a:p>
            <a:r>
              <a:rPr lang="en-US" dirty="0"/>
              <a:t>How to test for </a:t>
            </a:r>
            <a:r>
              <a:rPr lang="en-US" b="1" i="1" dirty="0"/>
              <a:t>disease</a:t>
            </a:r>
            <a:r>
              <a:rPr lang="en-US" dirty="0"/>
              <a:t> association?</a:t>
            </a:r>
          </a:p>
        </p:txBody>
      </p:sp>
      <p:sp>
        <p:nvSpPr>
          <p:cNvPr id="3" name="Content Placeholder 2">
            <a:extLst>
              <a:ext uri="{FF2B5EF4-FFF2-40B4-BE49-F238E27FC236}">
                <a16:creationId xmlns:a16="http://schemas.microsoft.com/office/drawing/2014/main" id="{D064CDEB-A3DD-CB4A-B903-5629E862A219}"/>
              </a:ext>
            </a:extLst>
          </p:cNvPr>
          <p:cNvSpPr>
            <a:spLocks noGrp="1"/>
          </p:cNvSpPr>
          <p:nvPr>
            <p:ph sz="quarter" idx="10"/>
          </p:nvPr>
        </p:nvSpPr>
        <p:spPr>
          <a:xfrm>
            <a:off x="838200" y="1219201"/>
            <a:ext cx="10515600" cy="1600200"/>
          </a:xfrm>
        </p:spPr>
        <p:txBody>
          <a:bodyPr>
            <a:normAutofit lnSpcReduction="10000"/>
          </a:bodyPr>
          <a:lstStyle/>
          <a:p>
            <a:r>
              <a:rPr lang="en-US" dirty="0"/>
              <a:t>Let </a:t>
            </a:r>
            <a:r>
              <a:rPr lang="en-US" b="1" i="1" dirty="0"/>
              <a:t>y</a:t>
            </a:r>
            <a:r>
              <a:rPr lang="en-US" dirty="0"/>
              <a:t> be a binary disease outcome measured in </a:t>
            </a:r>
            <a:r>
              <a:rPr lang="en-US" b="1" i="1" dirty="0"/>
              <a:t>N</a:t>
            </a:r>
            <a:r>
              <a:rPr lang="en-US" dirty="0"/>
              <a:t> individuals and let </a:t>
            </a:r>
            <a:r>
              <a:rPr lang="en-US" b="1" i="1" dirty="0"/>
              <a:t>x</a:t>
            </a:r>
            <a:r>
              <a:rPr lang="en-US" dirty="0"/>
              <a:t> be the genotype at a SNP</a:t>
            </a:r>
          </a:p>
          <a:p>
            <a:r>
              <a:rPr lang="en-US" dirty="0">
                <a:latin typeface="Calibri" panose="020F0502020204030204" pitchFamily="34" charset="0"/>
                <a:cs typeface="Calibri" panose="020F0502020204030204" pitchFamily="34" charset="0"/>
              </a:rPr>
              <a:t>Let </a:t>
            </a:r>
            <a:r>
              <a:rPr lang="en-US" b="1" i="1" dirty="0">
                <a:latin typeface="Calibri" panose="020F0502020204030204" pitchFamily="34" charset="0"/>
                <a:cs typeface="Calibri" panose="020F0502020204030204" pitchFamily="34" charset="0"/>
              </a:rPr>
              <a:t>p</a:t>
            </a:r>
            <a:r>
              <a:rPr lang="en-US" b="1" i="1" baseline="-25000"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be the allele frequency in cases and </a:t>
            </a:r>
            <a:r>
              <a:rPr lang="en-US" b="1" i="1" dirty="0">
                <a:latin typeface="Calibri" panose="020F0502020204030204" pitchFamily="34" charset="0"/>
                <a:cs typeface="Calibri" panose="020F0502020204030204" pitchFamily="34" charset="0"/>
              </a:rPr>
              <a:t>p</a:t>
            </a:r>
            <a:r>
              <a:rPr lang="en-US" b="1" i="1" baseline="-25000"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allele frequency in controls, and </a:t>
            </a:r>
            <a:r>
              <a:rPr lang="en-US" b="1" i="1" dirty="0">
                <a:latin typeface="Calibri" panose="020F0502020204030204" pitchFamily="34" charset="0"/>
                <a:cs typeface="Calibri" panose="020F0502020204030204" pitchFamily="34" charset="0"/>
              </a:rPr>
              <a:t>p</a:t>
            </a:r>
            <a:r>
              <a:rPr lang="en-US" dirty="0">
                <a:latin typeface="Calibri" panose="020F0502020204030204" pitchFamily="34" charset="0"/>
                <a:cs typeface="Calibri" panose="020F0502020204030204" pitchFamily="34" charset="0"/>
              </a:rPr>
              <a:t> be the grand allele frequency</a:t>
            </a:r>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73037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F99A0-BF4B-CC42-8D8A-0912168425CB}"/>
              </a:ext>
            </a:extLst>
          </p:cNvPr>
          <p:cNvSpPr>
            <a:spLocks noGrp="1"/>
          </p:cNvSpPr>
          <p:nvPr>
            <p:ph type="title"/>
          </p:nvPr>
        </p:nvSpPr>
        <p:spPr/>
        <p:txBody>
          <a:bodyPr/>
          <a:lstStyle/>
          <a:p>
            <a:r>
              <a:rPr lang="en-US" dirty="0"/>
              <a:t>How to test for </a:t>
            </a:r>
            <a:r>
              <a:rPr lang="en-US" b="1" i="1" dirty="0"/>
              <a:t>disease</a:t>
            </a:r>
            <a:r>
              <a:rPr lang="en-US" dirty="0"/>
              <a:t> association?</a:t>
            </a:r>
          </a:p>
        </p:txBody>
      </p:sp>
      <p:sp>
        <p:nvSpPr>
          <p:cNvPr id="3" name="Content Placeholder 2">
            <a:extLst>
              <a:ext uri="{FF2B5EF4-FFF2-40B4-BE49-F238E27FC236}">
                <a16:creationId xmlns:a16="http://schemas.microsoft.com/office/drawing/2014/main" id="{D064CDEB-A3DD-CB4A-B903-5629E862A219}"/>
              </a:ext>
            </a:extLst>
          </p:cNvPr>
          <p:cNvSpPr>
            <a:spLocks noGrp="1"/>
          </p:cNvSpPr>
          <p:nvPr>
            <p:ph sz="quarter" idx="10"/>
          </p:nvPr>
        </p:nvSpPr>
        <p:spPr>
          <a:xfrm>
            <a:off x="838200" y="1219201"/>
            <a:ext cx="10515600" cy="1600200"/>
          </a:xfrm>
        </p:spPr>
        <p:txBody>
          <a:bodyPr>
            <a:normAutofit lnSpcReduction="10000"/>
          </a:bodyPr>
          <a:lstStyle/>
          <a:p>
            <a:r>
              <a:rPr lang="en-US" dirty="0"/>
              <a:t>Let </a:t>
            </a:r>
            <a:r>
              <a:rPr lang="en-US" b="1" i="1" dirty="0"/>
              <a:t>y</a:t>
            </a:r>
            <a:r>
              <a:rPr lang="en-US" dirty="0"/>
              <a:t> be a binary disease outcome measured in </a:t>
            </a:r>
            <a:r>
              <a:rPr lang="en-US" b="1" i="1" dirty="0"/>
              <a:t>N</a:t>
            </a:r>
            <a:r>
              <a:rPr lang="en-US" dirty="0"/>
              <a:t> individuals and let </a:t>
            </a:r>
            <a:r>
              <a:rPr lang="en-US" b="1" i="1" dirty="0"/>
              <a:t>x</a:t>
            </a:r>
            <a:r>
              <a:rPr lang="en-US" dirty="0"/>
              <a:t> be the genotype at a SNP</a:t>
            </a:r>
          </a:p>
          <a:p>
            <a:r>
              <a:rPr lang="en-US" dirty="0">
                <a:latin typeface="Calibri" panose="020F0502020204030204" pitchFamily="34" charset="0"/>
                <a:cs typeface="Calibri" panose="020F0502020204030204" pitchFamily="34" charset="0"/>
              </a:rPr>
              <a:t>Let </a:t>
            </a:r>
            <a:r>
              <a:rPr lang="en-US" b="1" i="1" dirty="0">
                <a:latin typeface="Calibri" panose="020F0502020204030204" pitchFamily="34" charset="0"/>
                <a:cs typeface="Calibri" panose="020F0502020204030204" pitchFamily="34" charset="0"/>
              </a:rPr>
              <a:t>p</a:t>
            </a:r>
            <a:r>
              <a:rPr lang="en-US" b="1" i="1" baseline="-25000"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be the allele frequency in cases and </a:t>
            </a:r>
            <a:r>
              <a:rPr lang="en-US" b="1" i="1" dirty="0">
                <a:latin typeface="Calibri" panose="020F0502020204030204" pitchFamily="34" charset="0"/>
                <a:cs typeface="Calibri" panose="020F0502020204030204" pitchFamily="34" charset="0"/>
              </a:rPr>
              <a:t>p</a:t>
            </a:r>
            <a:r>
              <a:rPr lang="en-US" b="1" i="1" baseline="-25000"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allele frequency in controls, and </a:t>
            </a:r>
            <a:r>
              <a:rPr lang="en-US" b="1" i="1" dirty="0">
                <a:latin typeface="Calibri" panose="020F0502020204030204" pitchFamily="34" charset="0"/>
                <a:cs typeface="Calibri" panose="020F0502020204030204" pitchFamily="34" charset="0"/>
              </a:rPr>
              <a:t>p</a:t>
            </a:r>
            <a:r>
              <a:rPr lang="en-US" dirty="0">
                <a:latin typeface="Calibri" panose="020F0502020204030204" pitchFamily="34" charset="0"/>
                <a:cs typeface="Calibri" panose="020F0502020204030204" pitchFamily="34" charset="0"/>
              </a:rPr>
              <a:t> be the grand allele frequency</a:t>
            </a:r>
            <a:endParaRPr lang="en-US"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CE6D54C-91E7-3049-8BA1-DE354F4D83A7}"/>
                  </a:ext>
                </a:extLst>
              </p:cNvPr>
              <p:cNvSpPr txBox="1"/>
              <p:nvPr/>
            </p:nvSpPr>
            <p:spPr>
              <a:xfrm>
                <a:off x="4466450" y="4038599"/>
                <a:ext cx="3259097" cy="9188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cs typeface="Calibri" panose="020F0502020204030204" pitchFamily="34" charset="0"/>
                        </a:rPr>
                        <m:t>𝒛</m:t>
                      </m:r>
                      <m:r>
                        <a:rPr lang="en-US" sz="2800" b="1" i="1" smtClean="0">
                          <a:solidFill>
                            <a:schemeClr val="tx1"/>
                          </a:solidFill>
                          <a:latin typeface="Cambria Math" panose="02040503050406030204" pitchFamily="18" charset="0"/>
                          <a:cs typeface="Calibri" panose="020F0502020204030204" pitchFamily="34" charset="0"/>
                        </a:rPr>
                        <m:t>=√</m:t>
                      </m:r>
                      <m:r>
                        <a:rPr lang="en-US" sz="2800" b="0" i="1" smtClean="0">
                          <a:solidFill>
                            <a:schemeClr val="tx1"/>
                          </a:solidFill>
                          <a:latin typeface="Cambria Math" panose="02040503050406030204" pitchFamily="18" charset="0"/>
                          <a:cs typeface="Calibri" panose="020F0502020204030204" pitchFamily="34" charset="0"/>
                        </a:rPr>
                        <m:t>𝑁</m:t>
                      </m:r>
                      <m:f>
                        <m:fPr>
                          <m:ctrlPr>
                            <a:rPr lang="en-US" sz="2800" b="0" i="1" smtClean="0">
                              <a:solidFill>
                                <a:schemeClr val="tx1"/>
                              </a:solidFill>
                              <a:latin typeface="Cambria Math" panose="02040503050406030204" pitchFamily="18" charset="0"/>
                              <a:cs typeface="Calibri" panose="020F0502020204030204" pitchFamily="34" charset="0"/>
                            </a:rPr>
                          </m:ctrlPr>
                        </m:fPr>
                        <m:num>
                          <m:sSub>
                            <m:sSubPr>
                              <m:ctrlPr>
                                <a:rPr lang="en-US" sz="2800" b="0" i="1" smtClean="0">
                                  <a:solidFill>
                                    <a:schemeClr val="tx1"/>
                                  </a:solidFill>
                                  <a:latin typeface="Cambria Math" panose="02040503050406030204" pitchFamily="18" charset="0"/>
                                  <a:cs typeface="Calibri" panose="020F0502020204030204" pitchFamily="34" charset="0"/>
                                </a:rPr>
                              </m:ctrlPr>
                            </m:sSubPr>
                            <m:e>
                              <m:r>
                                <a:rPr lang="en-US" sz="2800" b="0" i="1" smtClean="0">
                                  <a:solidFill>
                                    <a:schemeClr val="tx1"/>
                                  </a:solidFill>
                                  <a:latin typeface="Cambria Math" panose="02040503050406030204" pitchFamily="18" charset="0"/>
                                  <a:cs typeface="Calibri" panose="020F0502020204030204" pitchFamily="34" charset="0"/>
                                </a:rPr>
                                <m:t>𝑝</m:t>
                              </m:r>
                            </m:e>
                            <m:sub>
                              <m:r>
                                <a:rPr lang="en-US" sz="2800" b="0" i="1" smtClean="0">
                                  <a:solidFill>
                                    <a:schemeClr val="tx1"/>
                                  </a:solidFill>
                                  <a:latin typeface="Cambria Math" panose="02040503050406030204" pitchFamily="18" charset="0"/>
                                  <a:cs typeface="Calibri" panose="020F0502020204030204" pitchFamily="34" charset="0"/>
                                </a:rPr>
                                <m:t>+</m:t>
                              </m:r>
                            </m:sub>
                          </m:sSub>
                          <m:r>
                            <a:rPr lang="en-US" sz="2800" b="0" i="1" smtClean="0">
                              <a:solidFill>
                                <a:schemeClr val="tx1"/>
                              </a:solidFill>
                              <a:latin typeface="Cambria Math" panose="02040503050406030204" pitchFamily="18" charset="0"/>
                              <a:cs typeface="Calibri" panose="020F0502020204030204" pitchFamily="34" charset="0"/>
                            </a:rPr>
                            <m:t>−</m:t>
                          </m:r>
                          <m:sSub>
                            <m:sSubPr>
                              <m:ctrlPr>
                                <a:rPr lang="en-US" sz="2800" b="0" i="1" smtClean="0">
                                  <a:solidFill>
                                    <a:schemeClr val="tx1"/>
                                  </a:solidFill>
                                  <a:latin typeface="Cambria Math" panose="02040503050406030204" pitchFamily="18" charset="0"/>
                                  <a:cs typeface="Calibri" panose="020F0502020204030204" pitchFamily="34" charset="0"/>
                                </a:rPr>
                              </m:ctrlPr>
                            </m:sSubPr>
                            <m:e>
                              <m:r>
                                <a:rPr lang="en-US" sz="2800" b="0" i="1" smtClean="0">
                                  <a:solidFill>
                                    <a:schemeClr val="tx1"/>
                                  </a:solidFill>
                                  <a:latin typeface="Cambria Math" panose="02040503050406030204" pitchFamily="18" charset="0"/>
                                  <a:cs typeface="Calibri" panose="020F0502020204030204" pitchFamily="34" charset="0"/>
                                </a:rPr>
                                <m:t>𝑝</m:t>
                              </m:r>
                            </m:e>
                            <m:sub>
                              <m:r>
                                <a:rPr lang="en-US" sz="2800" b="0" i="1" smtClean="0">
                                  <a:solidFill>
                                    <a:schemeClr val="tx1"/>
                                  </a:solidFill>
                                  <a:latin typeface="Cambria Math" panose="02040503050406030204" pitchFamily="18" charset="0"/>
                                  <a:cs typeface="Calibri" panose="020F0502020204030204" pitchFamily="34" charset="0"/>
                                </a:rPr>
                                <m:t>−</m:t>
                              </m:r>
                            </m:sub>
                          </m:sSub>
                        </m:num>
                        <m:den>
                          <m:rad>
                            <m:radPr>
                              <m:degHide m:val="on"/>
                              <m:ctrlPr>
                                <a:rPr lang="en-US" sz="2800" b="0" i="1" smtClean="0">
                                  <a:solidFill>
                                    <a:schemeClr val="tx1"/>
                                  </a:solidFill>
                                  <a:latin typeface="Cambria Math" panose="02040503050406030204" pitchFamily="18" charset="0"/>
                                  <a:cs typeface="Calibri" panose="020F0502020204030204" pitchFamily="34" charset="0"/>
                                </a:rPr>
                              </m:ctrlPr>
                            </m:radPr>
                            <m:deg/>
                            <m:e>
                              <m:r>
                                <a:rPr lang="en-US" sz="2800" b="0" i="1" smtClean="0">
                                  <a:solidFill>
                                    <a:schemeClr val="tx1"/>
                                  </a:solidFill>
                                  <a:latin typeface="Cambria Math" panose="02040503050406030204" pitchFamily="18" charset="0"/>
                                  <a:cs typeface="Calibri" panose="020F0502020204030204" pitchFamily="34" charset="0"/>
                                </a:rPr>
                                <m:t>2</m:t>
                              </m:r>
                              <m:r>
                                <a:rPr lang="en-US" sz="2800" i="1">
                                  <a:solidFill>
                                    <a:schemeClr val="tx1"/>
                                  </a:solidFill>
                                  <a:latin typeface="Cambria Math" panose="02040503050406030204" pitchFamily="18" charset="0"/>
                                  <a:cs typeface="Calibri" panose="020F0502020204030204" pitchFamily="34" charset="0"/>
                                </a:rPr>
                                <m:t>𝑝</m:t>
                              </m:r>
                              <m:r>
                                <a:rPr lang="en-US" sz="2800" i="1">
                                  <a:solidFill>
                                    <a:schemeClr val="tx1"/>
                                  </a:solidFill>
                                  <a:latin typeface="Cambria Math" panose="02040503050406030204" pitchFamily="18" charset="0"/>
                                  <a:cs typeface="Calibri" panose="020F0502020204030204" pitchFamily="34" charset="0"/>
                                </a:rPr>
                                <m:t>(1 −</m:t>
                              </m:r>
                              <m:r>
                                <a:rPr lang="en-US" sz="2800" i="1">
                                  <a:solidFill>
                                    <a:schemeClr val="tx1"/>
                                  </a:solidFill>
                                  <a:latin typeface="Cambria Math" panose="02040503050406030204" pitchFamily="18" charset="0"/>
                                  <a:cs typeface="Calibri" panose="020F0502020204030204" pitchFamily="34" charset="0"/>
                                </a:rPr>
                                <m:t>𝑝</m:t>
                              </m:r>
                              <m:r>
                                <a:rPr lang="en-US" sz="2800" i="1">
                                  <a:solidFill>
                                    <a:schemeClr val="tx1"/>
                                  </a:solidFill>
                                  <a:latin typeface="Cambria Math" panose="02040503050406030204" pitchFamily="18" charset="0"/>
                                  <a:cs typeface="Calibri" panose="020F0502020204030204" pitchFamily="34" charset="0"/>
                                </a:rPr>
                                <m:t>) </m:t>
                              </m:r>
                            </m:e>
                          </m:rad>
                        </m:den>
                      </m:f>
                    </m:oMath>
                  </m:oMathPara>
                </a14:m>
                <a:endParaRPr lang="en-US" sz="2800" b="1" dirty="0" err="1">
                  <a:solidFill>
                    <a:schemeClr val="tx1"/>
                  </a:solidFill>
                  <a:latin typeface="Calibri" panose="020F0502020204030204" pitchFamily="34" charset="0"/>
                  <a:cs typeface="Calibri" panose="020F0502020204030204" pitchFamily="34" charset="0"/>
                </a:endParaRPr>
              </a:p>
            </p:txBody>
          </p:sp>
        </mc:Choice>
        <mc:Fallback xmlns="">
          <p:sp>
            <p:nvSpPr>
              <p:cNvPr id="24" name="TextBox 23">
                <a:extLst>
                  <a:ext uri="{FF2B5EF4-FFF2-40B4-BE49-F238E27FC236}">
                    <a16:creationId xmlns:a16="http://schemas.microsoft.com/office/drawing/2014/main" id="{9CE6D54C-91E7-3049-8BA1-DE354F4D83A7}"/>
                  </a:ext>
                </a:extLst>
              </p:cNvPr>
              <p:cNvSpPr txBox="1">
                <a:spLocks noRot="1" noChangeAspect="1" noMove="1" noResize="1" noEditPoints="1" noAdjustHandles="1" noChangeArrowheads="1" noChangeShapeType="1" noTextEdit="1"/>
              </p:cNvSpPr>
              <p:nvPr/>
            </p:nvSpPr>
            <p:spPr>
              <a:xfrm>
                <a:off x="4466450" y="4038599"/>
                <a:ext cx="3259097" cy="918841"/>
              </a:xfrm>
              <a:prstGeom prst="rect">
                <a:avLst/>
              </a:prstGeom>
              <a:blipFill>
                <a:blip r:embed="rId2"/>
                <a:stretch>
                  <a:fillRect l="-1167" r="-3891" b="-15068"/>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BE6868AE-6D21-AD40-AC13-5808460F1922}"/>
              </a:ext>
            </a:extLst>
          </p:cNvPr>
          <p:cNvSpPr/>
          <p:nvPr/>
        </p:nvSpPr>
        <p:spPr>
          <a:xfrm>
            <a:off x="3062829" y="3167390"/>
            <a:ext cx="6066341" cy="523220"/>
          </a:xfrm>
          <a:prstGeom prst="rect">
            <a:avLst/>
          </a:prstGeom>
        </p:spPr>
        <p:txBody>
          <a:bodyPr wrap="none">
            <a:spAutoFit/>
          </a:bodyPr>
          <a:lstStyle/>
          <a:p>
            <a:r>
              <a:rPr lang="en-US" sz="2800" dirty="0">
                <a:solidFill>
                  <a:srgbClr val="2E507A"/>
                </a:solidFill>
                <a:latin typeface="Calibri" panose="020F0502020204030204" pitchFamily="34" charset="0"/>
                <a:cs typeface="Calibri" panose="020F0502020204030204" pitchFamily="34" charset="0"/>
              </a:rPr>
              <a:t>Test for differences in allele frequencies!</a:t>
            </a:r>
            <a:endParaRPr lang="en-US" sz="2800" b="1" dirty="0">
              <a:solidFill>
                <a:srgbClr val="2E507A"/>
              </a:solidFill>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E3D7E428-8D57-9B48-8AF2-5043DB5E35A6}"/>
              </a:ext>
            </a:extLst>
          </p:cNvPr>
          <p:cNvPicPr>
            <a:picLocks noChangeAspect="1"/>
          </p:cNvPicPr>
          <p:nvPr/>
        </p:nvPicPr>
        <p:blipFill>
          <a:blip r:embed="rId3">
            <a:alphaModFix amt="5000"/>
          </a:blip>
          <a:stretch>
            <a:fillRect/>
          </a:stretch>
        </p:blipFill>
        <p:spPr>
          <a:xfrm>
            <a:off x="3963236" y="3455482"/>
            <a:ext cx="4265527" cy="3258863"/>
          </a:xfrm>
          <a:prstGeom prst="rect">
            <a:avLst/>
          </a:prstGeom>
        </p:spPr>
      </p:pic>
    </p:spTree>
    <p:extLst>
      <p:ext uri="{BB962C8B-B14F-4D97-AF65-F5344CB8AC3E}">
        <p14:creationId xmlns:p14="http://schemas.microsoft.com/office/powerpoint/2010/main" val="2670978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8C9C4-6152-9F4F-8ED1-2E42D1B250CA}"/>
              </a:ext>
            </a:extLst>
          </p:cNvPr>
          <p:cNvSpPr>
            <a:spLocks noGrp="1"/>
          </p:cNvSpPr>
          <p:nvPr>
            <p:ph type="title"/>
          </p:nvPr>
        </p:nvSpPr>
        <p:spPr/>
        <p:txBody>
          <a:bodyPr/>
          <a:lstStyle/>
          <a:p>
            <a:r>
              <a:rPr lang="en-US" dirty="0"/>
              <a:t>Association tests can be confounded by ancestry</a:t>
            </a:r>
          </a:p>
        </p:txBody>
      </p:sp>
      <p:pic>
        <p:nvPicPr>
          <p:cNvPr id="4" name="Picture 3">
            <a:extLst>
              <a:ext uri="{FF2B5EF4-FFF2-40B4-BE49-F238E27FC236}">
                <a16:creationId xmlns:a16="http://schemas.microsoft.com/office/drawing/2014/main" id="{9BABD7A4-341E-0749-8768-8EB5BF6FFD17}"/>
              </a:ext>
            </a:extLst>
          </p:cNvPr>
          <p:cNvPicPr>
            <a:picLocks noChangeAspect="1"/>
          </p:cNvPicPr>
          <p:nvPr/>
        </p:nvPicPr>
        <p:blipFill>
          <a:blip r:embed="rId2"/>
          <a:stretch>
            <a:fillRect/>
          </a:stretch>
        </p:blipFill>
        <p:spPr>
          <a:xfrm>
            <a:off x="4267200" y="1479778"/>
            <a:ext cx="7442791" cy="3200400"/>
          </a:xfrm>
          <a:prstGeom prst="rect">
            <a:avLst/>
          </a:prstGeom>
        </p:spPr>
      </p:pic>
      <p:sp>
        <p:nvSpPr>
          <p:cNvPr id="5" name="Rectangle 4">
            <a:extLst>
              <a:ext uri="{FF2B5EF4-FFF2-40B4-BE49-F238E27FC236}">
                <a16:creationId xmlns:a16="http://schemas.microsoft.com/office/drawing/2014/main" id="{A760A531-DBFA-4D47-8CE1-111E918BC9C1}"/>
              </a:ext>
            </a:extLst>
          </p:cNvPr>
          <p:cNvSpPr/>
          <p:nvPr/>
        </p:nvSpPr>
        <p:spPr>
          <a:xfrm>
            <a:off x="10183443" y="1076781"/>
            <a:ext cx="1399742" cy="215444"/>
          </a:xfrm>
          <a:prstGeom prst="rect">
            <a:avLst/>
          </a:prstGeom>
        </p:spPr>
        <p:txBody>
          <a:bodyPr wrap="none">
            <a:spAutoFit/>
          </a:bodyPr>
          <a:lstStyle/>
          <a:p>
            <a:r>
              <a:rPr lang="en-US" altLang="en-US" sz="800" dirty="0">
                <a:solidFill>
                  <a:schemeClr val="tx1"/>
                </a:solidFill>
                <a:latin typeface="Calibri" panose="020F0502020204030204" pitchFamily="34" charset="0"/>
                <a:cs typeface="Calibri" panose="020F0502020204030204" pitchFamily="34" charset="0"/>
              </a:rPr>
              <a:t>Campbell et al. Nat Gen 2005</a:t>
            </a:r>
            <a:endParaRPr lang="en-US" sz="800" dirty="0">
              <a:solidFill>
                <a:schemeClr val="tx1"/>
              </a:solidFill>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AE6D9A8A-FE0C-CE43-B5DC-165009084CA2}"/>
              </a:ext>
            </a:extLst>
          </p:cNvPr>
          <p:cNvSpPr>
            <a:spLocks noGrp="1"/>
          </p:cNvSpPr>
          <p:nvPr>
            <p:ph sz="quarter" idx="10"/>
          </p:nvPr>
        </p:nvSpPr>
        <p:spPr>
          <a:xfrm>
            <a:off x="304800" y="1479778"/>
            <a:ext cx="4191000" cy="4073297"/>
          </a:xfrm>
        </p:spPr>
        <p:txBody>
          <a:bodyPr>
            <a:normAutofit/>
          </a:bodyPr>
          <a:lstStyle/>
          <a:p>
            <a:r>
              <a:rPr lang="en-US" sz="2400" dirty="0">
                <a:latin typeface="Calibri" panose="020F0502020204030204" pitchFamily="34" charset="0"/>
                <a:cs typeface="Calibri" panose="020F0502020204030204" pitchFamily="34" charset="0"/>
              </a:rPr>
              <a:t>Campbell et al investigated height in European populations</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Found association evidence at LCT</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Differing allele frequencies across Europe </a:t>
            </a:r>
          </a:p>
          <a:p>
            <a:pPr lvl="1"/>
            <a:r>
              <a:rPr lang="en-US" sz="2000" dirty="0">
                <a:latin typeface="Calibri" panose="020F0502020204030204" pitchFamily="34" charset="0"/>
                <a:cs typeface="Calibri" panose="020F0502020204030204" pitchFamily="34" charset="0"/>
              </a:rPr>
              <a:t>likely FP due to stratification</a:t>
            </a:r>
          </a:p>
          <a:p>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9399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7F996-7C2A-C34C-AF42-DF03B73EAC7B}"/>
              </a:ext>
            </a:extLst>
          </p:cNvPr>
          <p:cNvSpPr>
            <a:spLocks noGrp="1"/>
          </p:cNvSpPr>
          <p:nvPr>
            <p:ph type="title"/>
          </p:nvPr>
        </p:nvSpPr>
        <p:spPr/>
        <p:txBody>
          <a:bodyPr/>
          <a:lstStyle/>
          <a:p>
            <a:r>
              <a:rPr lang="en-US" dirty="0"/>
              <a:t>PCA vs Linear Mixed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83A196B-6E3E-2643-993D-8CE3AA9E9C21}"/>
                  </a:ext>
                </a:extLst>
              </p:cNvPr>
              <p:cNvSpPr>
                <a:spLocks noGrp="1"/>
              </p:cNvSpPr>
              <p:nvPr>
                <p:ph sz="quarter" idx="10"/>
              </p:nvPr>
            </p:nvSpPr>
            <p:spPr/>
            <p:txBody>
              <a:bodyPr/>
              <a:lstStyle/>
              <a:p>
                <a:r>
                  <a:rPr lang="en-US" dirty="0"/>
                  <a:t>PCA adjustment:</a:t>
                </a:r>
              </a:p>
              <a:p>
                <a:pPr marL="0" indent="0">
                  <a:buNone/>
                </a:pPr>
                <a:r>
                  <a:rPr lang="en-US" b="1" i="1" dirty="0">
                    <a:latin typeface="Cambria Math" panose="02040503050406030204" pitchFamily="18" charset="0"/>
                  </a:rPr>
                  <a:t>				</a:t>
                </a:r>
                <a14:m>
                  <m:oMath xmlns:m="http://schemas.openxmlformats.org/officeDocument/2006/math">
                    <m:r>
                      <a:rPr lang="en-US" b="1" i="1" smtClean="0">
                        <a:latin typeface="Cambria Math" panose="02040503050406030204" pitchFamily="18" charset="0"/>
                      </a:rPr>
                      <m:t>𝒚</m:t>
                    </m:r>
                    <m:r>
                      <a:rPr lang="en-US" b="0" i="1" smtClean="0">
                        <a:latin typeface="Cambria Math" panose="02040503050406030204" pitchFamily="18" charset="0"/>
                      </a:rPr>
                      <m:t> ~</m:t>
                    </m:r>
                    <m:r>
                      <a:rPr lang="en-US" b="0" i="1" smtClean="0">
                        <a:latin typeface="Cambria Math" panose="02040503050406030204" pitchFamily="18" charset="0"/>
                      </a:rPr>
                      <m:t>𝑁</m:t>
                    </m:r>
                    <m:r>
                      <a:rPr lang="en-US" b="0" i="1" smtClean="0">
                        <a:latin typeface="Cambria Math" panose="02040503050406030204" pitchFamily="18" charset="0"/>
                      </a:rPr>
                      <m:t>(</m:t>
                    </m:r>
                    <m:r>
                      <a:rPr lang="en-US" b="1" i="1" smtClean="0">
                        <a:latin typeface="Cambria Math" panose="02040503050406030204" pitchFamily="18" charset="0"/>
                      </a:rPr>
                      <m:t>𝑷</m:t>
                    </m:r>
                    <m:r>
                      <a:rPr lang="en-US" b="1" i="1" smtClean="0">
                        <a:latin typeface="Cambria Math" panose="02040503050406030204" pitchFamily="18" charset="0"/>
                      </a:rPr>
                      <m:t>𝜶</m:t>
                    </m:r>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 </m:t>
                    </m:r>
                    <m:r>
                      <a:rPr lang="en-US" b="0" i="1" smtClean="0">
                        <a:latin typeface="Cambria Math" panose="02040503050406030204" pitchFamily="18" charset="0"/>
                      </a:rPr>
                      <m:t>𝛽</m:t>
                    </m:r>
                    <m:r>
                      <a:rPr lang="en-US" b="0" i="1" smtClean="0">
                        <a:latin typeface="Cambria Math" panose="02040503050406030204" pitchFamily="18" charset="0"/>
                      </a:rPr>
                      <m:t>, </m:t>
                    </m:r>
                    <m:r>
                      <a:rPr lang="en-US" b="1" i="1" smtClean="0">
                        <a:latin typeface="Cambria Math" panose="02040503050406030204" pitchFamily="18" charset="0"/>
                      </a:rPr>
                      <m:t>𝑰</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𝑒</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oMath>
                </a14:m>
                <a:r>
                  <a:rPr lang="en-US" dirty="0"/>
                  <a:t> </a:t>
                </a:r>
              </a:p>
              <a:p>
                <a:pPr marL="0" indent="0">
                  <a:buNone/>
                </a:pPr>
                <a:r>
                  <a:rPr lang="en-US" dirty="0"/>
                  <a:t>where </a:t>
                </a:r>
                <a14:m>
                  <m:oMath xmlns:m="http://schemas.openxmlformats.org/officeDocument/2006/math">
                    <m:r>
                      <a:rPr lang="en-US" b="1" i="1">
                        <a:latin typeface="Cambria Math" panose="02040503050406030204" pitchFamily="18" charset="0"/>
                      </a:rPr>
                      <m:t>𝑷</m:t>
                    </m:r>
                    <m:r>
                      <a:rPr lang="en-US" b="1" i="1">
                        <a:latin typeface="Cambria Math" panose="02040503050406030204" pitchFamily="18" charset="0"/>
                      </a:rPr>
                      <m:t>𝜶</m:t>
                    </m:r>
                  </m:oMath>
                </a14:m>
                <a:r>
                  <a:rPr lang="en-US" dirty="0"/>
                  <a:t> are principal components (effects), </a:t>
                </a:r>
                <a14:m>
                  <m:oMath xmlns:m="http://schemas.openxmlformats.org/officeDocument/2006/math">
                    <m:r>
                      <a:rPr lang="en-US" b="1" i="1">
                        <a:latin typeface="Cambria Math" panose="02040503050406030204" pitchFamily="18" charset="0"/>
                      </a:rPr>
                      <m:t>𝒙</m:t>
                    </m:r>
                  </m:oMath>
                </a14:m>
                <a:r>
                  <a:rPr lang="en-US" dirty="0"/>
                  <a:t> is genotype at a locus (effect)</a:t>
                </a:r>
              </a:p>
              <a:p>
                <a:pPr marL="457200" lvl="1" indent="0">
                  <a:buNone/>
                </a:pPr>
                <a:r>
                  <a:rPr lang="en-US" dirty="0"/>
                  <a:t>	</a:t>
                </a:r>
              </a:p>
              <a:p>
                <a:r>
                  <a:rPr lang="en-US" dirty="0"/>
                  <a:t>Linear mixed model</a:t>
                </a: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𝒚</m:t>
                      </m:r>
                      <m:r>
                        <a:rPr lang="en-US" i="1">
                          <a:latin typeface="Cambria Math" panose="02040503050406030204" pitchFamily="18" charset="0"/>
                        </a:rPr>
                        <m:t> ~</m:t>
                      </m:r>
                      <m:r>
                        <a:rPr lang="en-US" i="1">
                          <a:latin typeface="Cambria Math" panose="02040503050406030204" pitchFamily="18" charset="0"/>
                        </a:rPr>
                        <m:t>𝑁</m:t>
                      </m:r>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 </m:t>
                      </m:r>
                      <m:r>
                        <a:rPr lang="en-US" i="1">
                          <a:latin typeface="Cambria Math" panose="02040503050406030204" pitchFamily="18" charset="0"/>
                        </a:rPr>
                        <m:t>𝛽</m:t>
                      </m:r>
                      <m:r>
                        <a:rPr lang="en-US" i="1">
                          <a:latin typeface="Cambria Math" panose="02040503050406030204" pitchFamily="18" charset="0"/>
                        </a:rPr>
                        <m:t>, </m:t>
                      </m:r>
                      <m:r>
                        <a:rPr lang="en-US" b="1" i="1" smtClean="0">
                          <a:latin typeface="Cambria Math" panose="02040503050406030204" pitchFamily="18" charset="0"/>
                        </a:rPr>
                        <m:t>𝑽</m:t>
                      </m:r>
                      <m:r>
                        <a:rPr lang="en-US" i="1">
                          <a:latin typeface="Cambria Math" panose="02040503050406030204" pitchFamily="18" charset="0"/>
                        </a:rPr>
                        <m:t>)</m:t>
                      </m:r>
                    </m:oMath>
                  </m:oMathPara>
                </a14:m>
                <a:endParaRPr lang="en-US" dirty="0"/>
              </a:p>
              <a:p>
                <a:pPr marL="0" indent="0">
                  <a:buNone/>
                </a:pPr>
                <a:r>
                  <a:rPr lang="en-US" dirty="0"/>
                  <a:t>where </a:t>
                </a:r>
                <a14:m>
                  <m:oMath xmlns:m="http://schemas.openxmlformats.org/officeDocument/2006/math">
                    <m:r>
                      <a:rPr lang="en-US" b="1" i="1">
                        <a:latin typeface="Cambria Math" panose="02040503050406030204" pitchFamily="18" charset="0"/>
                      </a:rPr>
                      <m:t>𝑽</m:t>
                    </m:r>
                    <m:r>
                      <a:rPr lang="en-US" b="1" i="1" smtClean="0">
                        <a:latin typeface="Cambria Math" panose="02040503050406030204" pitchFamily="18" charset="0"/>
                      </a:rPr>
                      <m:t>=</m:t>
                    </m:r>
                    <m:r>
                      <a:rPr lang="en-US" b="1" i="1" smtClean="0">
                        <a:latin typeface="Cambria Math" panose="02040503050406030204" pitchFamily="18" charset="0"/>
                      </a:rPr>
                      <m:t>𝒁</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sup>
                    </m:sSup>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𝑢</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𝑰</m:t>
                        </m:r>
                      </m:e>
                      <m:sub>
                        <m:r>
                          <a:rPr lang="en-US" b="0" i="1" smtClean="0">
                            <a:latin typeface="Cambria Math" panose="02040503050406030204" pitchFamily="18" charset="0"/>
                          </a:rPr>
                          <m:t>𝑛</m:t>
                        </m:r>
                      </m:sub>
                    </m:sSub>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𝑒</m:t>
                        </m:r>
                      </m:sub>
                      <m:sup>
                        <m:r>
                          <a:rPr lang="en-US" i="1">
                            <a:latin typeface="Cambria Math" panose="02040503050406030204" pitchFamily="18" charset="0"/>
                          </a:rPr>
                          <m:t>2</m:t>
                        </m:r>
                      </m:sup>
                    </m:sSubSup>
                  </m:oMath>
                </a14:m>
                <a:r>
                  <a:rPr lang="en-US" dirty="0"/>
                  <a:t> and </a:t>
                </a:r>
                <a14:m>
                  <m:oMath xmlns:m="http://schemas.openxmlformats.org/officeDocument/2006/math">
                    <m:r>
                      <a:rPr lang="en-US" b="1" i="1">
                        <a:latin typeface="Cambria Math" panose="02040503050406030204" pitchFamily="18" charset="0"/>
                      </a:rPr>
                      <m:t>𝒁</m:t>
                    </m:r>
                  </m:oMath>
                </a14:m>
                <a:r>
                  <a:rPr lang="en-US" dirty="0"/>
                  <a:t> is n x p genome-wide genotype matrix</a:t>
                </a:r>
              </a:p>
            </p:txBody>
          </p:sp>
        </mc:Choice>
        <mc:Fallback>
          <p:sp>
            <p:nvSpPr>
              <p:cNvPr id="3" name="Content Placeholder 2">
                <a:extLst>
                  <a:ext uri="{FF2B5EF4-FFF2-40B4-BE49-F238E27FC236}">
                    <a16:creationId xmlns:a16="http://schemas.microsoft.com/office/drawing/2014/main" id="{183A196B-6E3E-2643-993D-8CE3AA9E9C21}"/>
                  </a:ext>
                </a:extLst>
              </p:cNvPr>
              <p:cNvSpPr>
                <a:spLocks noGrp="1" noRot="1" noChangeAspect="1" noMove="1" noResize="1" noEditPoints="1" noAdjustHandles="1" noChangeArrowheads="1" noChangeShapeType="1" noTextEdit="1"/>
              </p:cNvSpPr>
              <p:nvPr>
                <p:ph sz="quarter" idx="10"/>
              </p:nvPr>
            </p:nvSpPr>
            <p:spPr>
              <a:blipFill>
                <a:blip r:embed="rId2"/>
                <a:stretch>
                  <a:fillRect l="-1206" t="-2542" r="-965"/>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73C0C14-CD35-7349-AB77-0EF06E802B99}"/>
              </a:ext>
            </a:extLst>
          </p:cNvPr>
          <p:cNvSpPr/>
          <p:nvPr/>
        </p:nvSpPr>
        <p:spPr>
          <a:xfrm>
            <a:off x="7602876" y="6102707"/>
            <a:ext cx="4767209" cy="646331"/>
          </a:xfrm>
          <a:prstGeom prst="rect">
            <a:avLst/>
          </a:prstGeom>
        </p:spPr>
        <p:txBody>
          <a:bodyPr wrap="square">
            <a:spAutoFit/>
          </a:bodyPr>
          <a:lstStyle/>
          <a:p>
            <a:r>
              <a:rPr lang="en-US" dirty="0" err="1">
                <a:solidFill>
                  <a:srgbClr val="222222"/>
                </a:solidFill>
                <a:latin typeface="Arial" panose="020B0604020202020204" pitchFamily="34" charset="0"/>
              </a:rPr>
              <a:t>Loh</a:t>
            </a:r>
            <a:r>
              <a:rPr lang="en-US" dirty="0">
                <a:solidFill>
                  <a:srgbClr val="222222"/>
                </a:solidFill>
                <a:latin typeface="Arial" panose="020B0604020202020204" pitchFamily="34" charset="0"/>
              </a:rPr>
              <a:t>, Po-Ru, et al. </a:t>
            </a:r>
            <a:r>
              <a:rPr lang="en-US" i="1" dirty="0">
                <a:solidFill>
                  <a:srgbClr val="222222"/>
                </a:solidFill>
                <a:latin typeface="Arial" panose="020B0604020202020204" pitchFamily="34" charset="0"/>
              </a:rPr>
              <a:t>Nature genetics</a:t>
            </a:r>
            <a:r>
              <a:rPr lang="en-US" dirty="0">
                <a:solidFill>
                  <a:srgbClr val="222222"/>
                </a:solidFill>
                <a:latin typeface="Arial" panose="020B0604020202020204" pitchFamily="34" charset="0"/>
              </a:rPr>
              <a:t> (2018)</a:t>
            </a:r>
            <a:br>
              <a:rPr lang="en-US" dirty="0">
                <a:solidFill>
                  <a:srgbClr val="222222"/>
                </a:solidFill>
                <a:latin typeface="Arial" panose="020B0604020202020204" pitchFamily="34" charset="0"/>
              </a:rPr>
            </a:br>
            <a:r>
              <a:rPr lang="en-US" dirty="0"/>
              <a:t>Lippert, Christoph, et al. </a:t>
            </a:r>
            <a:r>
              <a:rPr lang="en-US" i="1" dirty="0"/>
              <a:t>Nature methods</a:t>
            </a:r>
            <a:r>
              <a:rPr lang="en-US" dirty="0"/>
              <a:t> 2011</a:t>
            </a:r>
          </a:p>
        </p:txBody>
      </p:sp>
    </p:spTree>
    <p:extLst>
      <p:ext uri="{BB962C8B-B14F-4D97-AF65-F5344CB8AC3E}">
        <p14:creationId xmlns:p14="http://schemas.microsoft.com/office/powerpoint/2010/main" val="19916786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31623-514C-8C4F-BC6E-948BAA5F4DFD}"/>
              </a:ext>
            </a:extLst>
          </p:cNvPr>
          <p:cNvSpPr>
            <a:spLocks noGrp="1"/>
          </p:cNvSpPr>
          <p:nvPr>
            <p:ph type="title"/>
          </p:nvPr>
        </p:nvSpPr>
        <p:spPr/>
        <p:txBody>
          <a:bodyPr/>
          <a:lstStyle/>
          <a:p>
            <a:r>
              <a:rPr lang="en-US" dirty="0"/>
              <a:t>GWAS </a:t>
            </a:r>
            <a:r>
              <a:rPr lang="en-US" b="1" i="1" dirty="0"/>
              <a:t>does not</a:t>
            </a:r>
            <a:r>
              <a:rPr lang="en-US" dirty="0"/>
              <a:t> provide causal mechanisms</a:t>
            </a:r>
          </a:p>
        </p:txBody>
      </p:sp>
      <p:pic>
        <p:nvPicPr>
          <p:cNvPr id="4" name="Picture 3" descr="A screenshot of a social media post&#10;&#10;Description automatically generated">
            <a:extLst>
              <a:ext uri="{FF2B5EF4-FFF2-40B4-BE49-F238E27FC236}">
                <a16:creationId xmlns:a16="http://schemas.microsoft.com/office/drawing/2014/main" id="{C67AC8C8-1810-9742-BBD9-9A442B439785}"/>
              </a:ext>
            </a:extLst>
          </p:cNvPr>
          <p:cNvPicPr>
            <a:picLocks noChangeAspect="1"/>
          </p:cNvPicPr>
          <p:nvPr/>
        </p:nvPicPr>
        <p:blipFill>
          <a:blip r:embed="rId2"/>
          <a:stretch>
            <a:fillRect/>
          </a:stretch>
        </p:blipFill>
        <p:spPr>
          <a:xfrm>
            <a:off x="6858000" y="2895600"/>
            <a:ext cx="4835864" cy="3227581"/>
          </a:xfrm>
          <a:prstGeom prst="rect">
            <a:avLst/>
          </a:prstGeom>
        </p:spPr>
      </p:pic>
      <p:sp>
        <p:nvSpPr>
          <p:cNvPr id="5" name="Content Placeholder 2">
            <a:extLst>
              <a:ext uri="{FF2B5EF4-FFF2-40B4-BE49-F238E27FC236}">
                <a16:creationId xmlns:a16="http://schemas.microsoft.com/office/drawing/2014/main" id="{95FA0BFA-D4DC-4844-B456-2B205B2A4080}"/>
              </a:ext>
            </a:extLst>
          </p:cNvPr>
          <p:cNvSpPr txBox="1">
            <a:spLocks/>
          </p:cNvSpPr>
          <p:nvPr/>
        </p:nvSpPr>
        <p:spPr>
          <a:xfrm>
            <a:off x="708687" y="1400428"/>
            <a:ext cx="540848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dirty="0"/>
              <a:t>GWAS provides </a:t>
            </a:r>
            <a:r>
              <a:rPr lang="en-US" b="1" dirty="0"/>
              <a:t>regions</a:t>
            </a:r>
            <a:r>
              <a:rPr lang="en-US" dirty="0"/>
              <a:t> associated with disease risk</a:t>
            </a:r>
          </a:p>
          <a:p>
            <a:pPr marL="0" indent="0" fontAlgn="auto">
              <a:spcAft>
                <a:spcPts val="0"/>
              </a:spcAft>
              <a:buFont typeface="Arial" panose="020B0604020202020204" pitchFamily="34" charset="0"/>
              <a:buNone/>
            </a:pPr>
            <a:endParaRPr lang="en-US" dirty="0"/>
          </a:p>
          <a:p>
            <a:pPr fontAlgn="auto">
              <a:spcAft>
                <a:spcPts val="0"/>
              </a:spcAft>
            </a:pPr>
            <a:r>
              <a:rPr lang="en-US" dirty="0"/>
              <a:t>What are the </a:t>
            </a:r>
            <a:r>
              <a:rPr lang="en-US" b="1" dirty="0"/>
              <a:t>mechanisms</a:t>
            </a:r>
            <a:r>
              <a:rPr lang="en-US" dirty="0"/>
              <a:t> driving disease risk?</a:t>
            </a:r>
          </a:p>
          <a:p>
            <a:pPr fontAlgn="auto">
              <a:spcAft>
                <a:spcPts val="0"/>
              </a:spcAft>
            </a:pPr>
            <a:endParaRPr lang="en-US" dirty="0"/>
          </a:p>
          <a:p>
            <a:pPr fontAlgn="auto">
              <a:spcAft>
                <a:spcPts val="0"/>
              </a:spcAft>
            </a:pPr>
            <a:r>
              <a:rPr lang="en-US" dirty="0"/>
              <a:t>Most associations are </a:t>
            </a:r>
            <a:r>
              <a:rPr lang="en-US" b="1" dirty="0"/>
              <a:t>non-coding</a:t>
            </a:r>
            <a:endParaRPr lang="en-US" dirty="0"/>
          </a:p>
          <a:p>
            <a:pPr lvl="1" fontAlgn="auto">
              <a:spcAft>
                <a:spcPts val="0"/>
              </a:spcAft>
            </a:pPr>
            <a:r>
              <a:rPr lang="en-US" dirty="0"/>
              <a:t>SNPs with </a:t>
            </a:r>
            <a:r>
              <a:rPr lang="en-US" b="1" dirty="0"/>
              <a:t>regulatory </a:t>
            </a:r>
            <a:r>
              <a:rPr lang="en-US" dirty="0"/>
              <a:t>function are strong candidates</a:t>
            </a:r>
          </a:p>
          <a:p>
            <a:pPr fontAlgn="auto">
              <a:spcAft>
                <a:spcPts val="0"/>
              </a:spcAft>
            </a:pPr>
            <a:endParaRPr lang="en-US" dirty="0"/>
          </a:p>
        </p:txBody>
      </p:sp>
      <p:cxnSp>
        <p:nvCxnSpPr>
          <p:cNvPr id="6" name="Straight Connector 5">
            <a:extLst>
              <a:ext uri="{FF2B5EF4-FFF2-40B4-BE49-F238E27FC236}">
                <a16:creationId xmlns:a16="http://schemas.microsoft.com/office/drawing/2014/main" id="{5216DD00-1E50-0F4B-8410-8EC0734B94A2}"/>
              </a:ext>
            </a:extLst>
          </p:cNvPr>
          <p:cNvCxnSpPr>
            <a:cxnSpLocks/>
          </p:cNvCxnSpPr>
          <p:nvPr/>
        </p:nvCxnSpPr>
        <p:spPr>
          <a:xfrm flipV="1">
            <a:off x="7586520" y="2564474"/>
            <a:ext cx="3279963" cy="331126"/>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1A0D60D-DDF4-A849-9CA8-33B33D522AC5}"/>
              </a:ext>
            </a:extLst>
          </p:cNvPr>
          <p:cNvCxnSpPr>
            <a:cxnSpLocks/>
          </p:cNvCxnSpPr>
          <p:nvPr/>
        </p:nvCxnSpPr>
        <p:spPr>
          <a:xfrm flipV="1">
            <a:off x="10866483" y="2378057"/>
            <a:ext cx="0" cy="186416"/>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A70851A-506B-B646-A432-D8170B13A268}"/>
              </a:ext>
            </a:extLst>
          </p:cNvPr>
          <p:cNvSpPr/>
          <p:nvPr/>
        </p:nvSpPr>
        <p:spPr>
          <a:xfrm>
            <a:off x="10183443" y="1076781"/>
            <a:ext cx="1366080" cy="215444"/>
          </a:xfrm>
          <a:prstGeom prst="rect">
            <a:avLst/>
          </a:prstGeom>
        </p:spPr>
        <p:txBody>
          <a:bodyPr wrap="none">
            <a:spAutoFit/>
          </a:bodyPr>
          <a:lstStyle/>
          <a:p>
            <a:r>
              <a:rPr lang="en-US" altLang="en-US" sz="800" dirty="0" err="1">
                <a:solidFill>
                  <a:schemeClr val="tx1"/>
                </a:solidFill>
                <a:latin typeface="Calibri" panose="020F0502020204030204" pitchFamily="34" charset="0"/>
                <a:cs typeface="Calibri" panose="020F0502020204030204" pitchFamily="34" charset="0"/>
              </a:rPr>
              <a:t>Pardinas</a:t>
            </a:r>
            <a:r>
              <a:rPr lang="en-US" altLang="en-US" sz="800" dirty="0">
                <a:solidFill>
                  <a:schemeClr val="tx1"/>
                </a:solidFill>
                <a:latin typeface="Calibri" panose="020F0502020204030204" pitchFamily="34" charset="0"/>
                <a:cs typeface="Calibri" panose="020F0502020204030204" pitchFamily="34" charset="0"/>
              </a:rPr>
              <a:t> et al. Nat Gen 2018</a:t>
            </a:r>
            <a:endParaRPr lang="en-US" sz="800" dirty="0">
              <a:solidFill>
                <a:schemeClr val="tx1"/>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8BA267D7-598A-F847-BCA4-7B85D0CC8254}"/>
              </a:ext>
            </a:extLst>
          </p:cNvPr>
          <p:cNvPicPr>
            <a:picLocks noChangeAspect="1"/>
          </p:cNvPicPr>
          <p:nvPr/>
        </p:nvPicPr>
        <p:blipFill>
          <a:blip r:embed="rId3"/>
          <a:stretch>
            <a:fillRect/>
          </a:stretch>
        </p:blipFill>
        <p:spPr>
          <a:xfrm>
            <a:off x="6716273" y="1400428"/>
            <a:ext cx="4835865" cy="977629"/>
          </a:xfrm>
          <a:prstGeom prst="rect">
            <a:avLst/>
          </a:prstGeom>
        </p:spPr>
      </p:pic>
      <p:cxnSp>
        <p:nvCxnSpPr>
          <p:cNvPr id="10" name="Straight Connector 9">
            <a:extLst>
              <a:ext uri="{FF2B5EF4-FFF2-40B4-BE49-F238E27FC236}">
                <a16:creationId xmlns:a16="http://schemas.microsoft.com/office/drawing/2014/main" id="{4CF827A7-72C8-F440-AF9D-91D2C6783DF3}"/>
              </a:ext>
            </a:extLst>
          </p:cNvPr>
          <p:cNvCxnSpPr>
            <a:cxnSpLocks/>
          </p:cNvCxnSpPr>
          <p:nvPr/>
        </p:nvCxnSpPr>
        <p:spPr>
          <a:xfrm flipH="1" flipV="1">
            <a:off x="10866483" y="2564474"/>
            <a:ext cx="427219" cy="331125"/>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8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Text Box 7"/>
          <p:cNvSpPr txBox="1">
            <a:spLocks noChangeArrowheads="1"/>
          </p:cNvSpPr>
          <p:nvPr/>
        </p:nvSpPr>
        <p:spPr bwMode="auto">
          <a:xfrm>
            <a:off x="1745166" y="754569"/>
            <a:ext cx="86868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566738" indent="-566738">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eaLnBrk="0" fontAlgn="base" hangingPunct="0">
              <a:spcBef>
                <a:spcPct val="0"/>
              </a:spcBef>
              <a:spcAft>
                <a:spcPct val="0"/>
              </a:spcAft>
              <a:defRPr sz="2800">
                <a:solidFill>
                  <a:schemeClr val="bg1"/>
                </a:solidFill>
                <a:latin typeface="Contemporary Brush" pitchFamily="66" charset="0"/>
              </a:defRPr>
            </a:lvl6pPr>
            <a:lvl7pPr marL="2971800" indent="-228600" eaLnBrk="0" fontAlgn="base" hangingPunct="0">
              <a:spcBef>
                <a:spcPct val="0"/>
              </a:spcBef>
              <a:spcAft>
                <a:spcPct val="0"/>
              </a:spcAft>
              <a:defRPr sz="2800">
                <a:solidFill>
                  <a:schemeClr val="bg1"/>
                </a:solidFill>
                <a:latin typeface="Contemporary Brush" pitchFamily="66" charset="0"/>
              </a:defRPr>
            </a:lvl7pPr>
            <a:lvl8pPr marL="3429000" indent="-228600" eaLnBrk="0" fontAlgn="base" hangingPunct="0">
              <a:spcBef>
                <a:spcPct val="0"/>
              </a:spcBef>
              <a:spcAft>
                <a:spcPct val="0"/>
              </a:spcAft>
              <a:defRPr sz="2800">
                <a:solidFill>
                  <a:schemeClr val="bg1"/>
                </a:solidFill>
                <a:latin typeface="Contemporary Brush" pitchFamily="66" charset="0"/>
              </a:defRPr>
            </a:lvl8pPr>
            <a:lvl9pPr marL="3886200" indent="-228600" eaLnBrk="0" fontAlgn="base" hangingPunct="0">
              <a:spcBef>
                <a:spcPct val="0"/>
              </a:spcBef>
              <a:spcAft>
                <a:spcPct val="0"/>
              </a:spcAft>
              <a:defRPr sz="2800">
                <a:solidFill>
                  <a:schemeClr val="bg1"/>
                </a:solidFill>
                <a:latin typeface="Contemporary Brush" pitchFamily="66" charset="0"/>
              </a:defRPr>
            </a:lvl9pPr>
          </a:lstStyle>
          <a:p>
            <a:pPr>
              <a:spcBef>
                <a:spcPct val="50000"/>
              </a:spcBef>
              <a:buFont typeface="Wingdings" panose="05000000000000000000" pitchFamily="2" charset="2"/>
              <a:buChar char=""/>
            </a:pPr>
            <a:r>
              <a:rPr lang="en-US" dirty="0"/>
              <a:t>GWAS Catalog:  http://www.ebi.ac.uk/gwas</a:t>
            </a:r>
          </a:p>
        </p:txBody>
      </p:sp>
      <p:sp>
        <p:nvSpPr>
          <p:cNvPr id="10" name="Text Box 3"/>
          <p:cNvSpPr txBox="1">
            <a:spLocks noChangeArrowheads="1"/>
          </p:cNvSpPr>
          <p:nvPr/>
        </p:nvSpPr>
        <p:spPr bwMode="auto">
          <a:xfrm>
            <a:off x="1583532" y="16671"/>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Genome-wide Association</a:t>
            </a:r>
          </a:p>
        </p:txBody>
      </p:sp>
      <p:sp>
        <p:nvSpPr>
          <p:cNvPr id="6" name="Text Box 4">
            <a:extLst>
              <a:ext uri="{FF2B5EF4-FFF2-40B4-BE49-F238E27FC236}">
                <a16:creationId xmlns:a16="http://schemas.microsoft.com/office/drawing/2014/main" id="{922932CB-FF8F-5D42-9318-5D1F02601A55}"/>
              </a:ext>
            </a:extLst>
          </p:cNvPr>
          <p:cNvSpPr txBox="1">
            <a:spLocks noChangeArrowheads="1"/>
          </p:cNvSpPr>
          <p:nvPr/>
        </p:nvSpPr>
        <p:spPr bwMode="auto">
          <a:xfrm>
            <a:off x="3733800" y="5829392"/>
            <a:ext cx="41148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en-US" sz="1200" dirty="0"/>
              <a:t>https://</a:t>
            </a:r>
            <a:r>
              <a:rPr lang="en-US" altLang="en-US" sz="1200" dirty="0" err="1"/>
              <a:t>www.ebi.ac.uk</a:t>
            </a:r>
            <a:r>
              <a:rPr lang="en-US" altLang="en-US" sz="1200" dirty="0"/>
              <a:t>/</a:t>
            </a:r>
            <a:r>
              <a:rPr lang="en-US" altLang="en-US" sz="1200" dirty="0" err="1"/>
              <a:t>gwas</a:t>
            </a:r>
            <a:r>
              <a:rPr lang="en-US" altLang="en-US" sz="1200" dirty="0"/>
              <a:t>/docs/diagram-downloads</a:t>
            </a:r>
          </a:p>
        </p:txBody>
      </p:sp>
      <p:pic>
        <p:nvPicPr>
          <p:cNvPr id="7" name="Picture 6">
            <a:extLst>
              <a:ext uri="{FF2B5EF4-FFF2-40B4-BE49-F238E27FC236}">
                <a16:creationId xmlns:a16="http://schemas.microsoft.com/office/drawing/2014/main" id="{902D0DC8-CACD-384B-9D88-D4DAA478E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751615"/>
            <a:ext cx="7284720" cy="5058833"/>
          </a:xfrm>
          <a:prstGeom prst="rect">
            <a:avLst/>
          </a:prstGeom>
        </p:spPr>
      </p:pic>
    </p:spTree>
    <p:extLst>
      <p:ext uri="{BB962C8B-B14F-4D97-AF65-F5344CB8AC3E}">
        <p14:creationId xmlns:p14="http://schemas.microsoft.com/office/powerpoint/2010/main" val="11905906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96A-CF4A-D44C-875C-9DD6B6AD3AC4}"/>
              </a:ext>
            </a:extLst>
          </p:cNvPr>
          <p:cNvSpPr>
            <a:spLocks noGrp="1"/>
          </p:cNvSpPr>
          <p:nvPr>
            <p:ph type="title"/>
          </p:nvPr>
        </p:nvSpPr>
        <p:spPr/>
        <p:txBody>
          <a:bodyPr/>
          <a:lstStyle/>
          <a:p>
            <a:r>
              <a:rPr lang="en-US" dirty="0"/>
              <a:t>Polygenic Risk Scores</a:t>
            </a:r>
          </a:p>
        </p:txBody>
      </p:sp>
      <p:sp>
        <p:nvSpPr>
          <p:cNvPr id="3" name="Text Placeholder 2">
            <a:extLst>
              <a:ext uri="{FF2B5EF4-FFF2-40B4-BE49-F238E27FC236}">
                <a16:creationId xmlns:a16="http://schemas.microsoft.com/office/drawing/2014/main" id="{4951C9FC-6324-AF4D-9F44-FCCADCEF58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5F483F-4BE9-4749-A983-71BD5550AD00}"/>
              </a:ext>
            </a:extLst>
          </p:cNvPr>
          <p:cNvSpPr>
            <a:spLocks noGrp="1"/>
          </p:cNvSpPr>
          <p:nvPr>
            <p:ph type="sldNum" sz="quarter" idx="12"/>
          </p:nvPr>
        </p:nvSpPr>
        <p:spPr/>
        <p:txBody>
          <a:bodyPr/>
          <a:lstStyle/>
          <a:p>
            <a:fld id="{F6F8042C-985E-034B-BB41-2A1F3109AE7A}" type="slidenum">
              <a:rPr lang="en-US" smtClean="0"/>
              <a:t>48</a:t>
            </a:fld>
            <a:endParaRPr lang="en-US"/>
          </a:p>
        </p:txBody>
      </p:sp>
    </p:spTree>
    <p:extLst>
      <p:ext uri="{BB962C8B-B14F-4D97-AF65-F5344CB8AC3E}">
        <p14:creationId xmlns:p14="http://schemas.microsoft.com/office/powerpoint/2010/main" val="40054605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A0E37-DEAD-754A-8F6B-2F788BD17EF0}"/>
              </a:ext>
            </a:extLst>
          </p:cNvPr>
          <p:cNvSpPr>
            <a:spLocks noGrp="1"/>
          </p:cNvSpPr>
          <p:nvPr>
            <p:ph type="title"/>
          </p:nvPr>
        </p:nvSpPr>
        <p:spPr/>
        <p:txBody>
          <a:bodyPr/>
          <a:lstStyle/>
          <a:p>
            <a:r>
              <a:rPr lang="en-US" dirty="0"/>
              <a:t>Polygenic Risk Prediction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80CEE9-4C42-6745-A04E-E1CDB8BEBB8D}"/>
                  </a:ext>
                </a:extLst>
              </p:cNvPr>
              <p:cNvSpPr>
                <a:spLocks noGrp="1"/>
              </p:cNvSpPr>
              <p:nvPr>
                <p:ph idx="1"/>
              </p:nvPr>
            </p:nvSpPr>
            <p:spPr/>
            <p:txBody>
              <a:bodyPr/>
              <a:lstStyle/>
              <a:p>
                <a:r>
                  <a:rPr lang="en-US" sz="3200" dirty="0"/>
                  <a:t>Given </a:t>
                </a:r>
                <a14:m>
                  <m:oMath xmlns:m="http://schemas.openxmlformats.org/officeDocument/2006/math">
                    <m:sSub>
                      <m:sSubPr>
                        <m:ctrlPr>
                          <a:rPr lang="en-US" sz="3200" b="1" i="1">
                            <a:latin typeface="Cambria Math" panose="02040503050406030204" pitchFamily="18" charset="0"/>
                          </a:rPr>
                        </m:ctrlPr>
                      </m:sSubPr>
                      <m:e>
                        <m:acc>
                          <m:accPr>
                            <m:chr m:val="̂"/>
                            <m:ctrlPr>
                              <a:rPr lang="en-US" sz="3200" b="1" i="1">
                                <a:latin typeface="Cambria Math" panose="02040503050406030204" pitchFamily="18" charset="0"/>
                              </a:rPr>
                            </m:ctrlPr>
                          </m:accPr>
                          <m:e>
                            <m:r>
                              <a:rPr lang="en-US" sz="3200" b="1" i="1">
                                <a:latin typeface="Cambria Math" panose="02040503050406030204" pitchFamily="18" charset="0"/>
                              </a:rPr>
                              <m:t>𝜷</m:t>
                            </m:r>
                          </m:e>
                        </m:acc>
                      </m:e>
                      <m:sub>
                        <m:r>
                          <a:rPr lang="en-US" sz="3200" i="1">
                            <a:latin typeface="Cambria Math" panose="02040503050406030204" pitchFamily="18" charset="0"/>
                          </a:rPr>
                          <m:t>𝑔</m:t>
                        </m:r>
                        <m:r>
                          <a:rPr lang="en-US" sz="3200" b="1" i="1">
                            <a:latin typeface="Cambria Math" panose="02040503050406030204" pitchFamily="18" charset="0"/>
                          </a:rPr>
                          <m:t>,</m:t>
                        </m:r>
                        <m:r>
                          <a:rPr lang="en-US" sz="3200" i="1">
                            <a:latin typeface="Cambria Math" panose="02040503050406030204" pitchFamily="18" charset="0"/>
                          </a:rPr>
                          <m:t>1</m:t>
                        </m:r>
                      </m:sub>
                    </m:sSub>
                    <m:r>
                      <a:rPr lang="en-US" sz="3200" b="1" i="1">
                        <a:latin typeface="Cambria Math" panose="02040503050406030204" pitchFamily="18" charset="0"/>
                      </a:rPr>
                      <m:t>, …,</m:t>
                    </m:r>
                    <m:sSub>
                      <m:sSubPr>
                        <m:ctrlPr>
                          <a:rPr lang="en-US" sz="3200" b="1" i="1">
                            <a:latin typeface="Cambria Math" panose="02040503050406030204" pitchFamily="18" charset="0"/>
                          </a:rPr>
                        </m:ctrlPr>
                      </m:sSubPr>
                      <m:e>
                        <m:acc>
                          <m:accPr>
                            <m:chr m:val="̂"/>
                            <m:ctrlPr>
                              <a:rPr lang="en-US" sz="3200" b="1" i="1">
                                <a:latin typeface="Cambria Math" panose="02040503050406030204" pitchFamily="18" charset="0"/>
                              </a:rPr>
                            </m:ctrlPr>
                          </m:accPr>
                          <m:e>
                            <m:r>
                              <a:rPr lang="en-US" sz="3200" b="1" i="1">
                                <a:latin typeface="Cambria Math" panose="02040503050406030204" pitchFamily="18" charset="0"/>
                              </a:rPr>
                              <m:t>𝜷</m:t>
                            </m:r>
                          </m:e>
                        </m:acc>
                      </m:e>
                      <m:sub>
                        <m:r>
                          <a:rPr lang="en-US" sz="3200" i="1">
                            <a:latin typeface="Cambria Math" panose="02040503050406030204" pitchFamily="18" charset="0"/>
                          </a:rPr>
                          <m:t>𝑔</m:t>
                        </m:r>
                        <m:r>
                          <a:rPr lang="en-US" sz="3200" b="1" i="1">
                            <a:latin typeface="Cambria Math" panose="02040503050406030204" pitchFamily="18" charset="0"/>
                          </a:rPr>
                          <m:t>,</m:t>
                        </m:r>
                        <m:r>
                          <a:rPr lang="en-US" sz="3200" i="1">
                            <a:latin typeface="Cambria Math" panose="02040503050406030204" pitchFamily="18" charset="0"/>
                          </a:rPr>
                          <m:t>𝑝</m:t>
                        </m:r>
                      </m:sub>
                    </m:sSub>
                  </m:oMath>
                </a14:m>
                <a:r>
                  <a:rPr lang="en-US" sz="3200" dirty="0"/>
                  <a:t> we can </a:t>
                </a:r>
                <a:r>
                  <a:rPr lang="en-US" sz="3200" b="1" dirty="0"/>
                  <a:t>predict genetic component of risk</a:t>
                </a:r>
                <a:r>
                  <a:rPr lang="en-US" sz="3200" dirty="0"/>
                  <a:t> for new individuals</a:t>
                </a:r>
              </a:p>
              <a:p>
                <a:endParaRPr lang="en-US" sz="3200" dirty="0"/>
              </a:p>
              <a:p>
                <a:endParaRPr lang="en-US" sz="3200" dirty="0"/>
              </a:p>
            </p:txBody>
          </p:sp>
        </mc:Choice>
        <mc:Fallback xmlns="">
          <p:sp>
            <p:nvSpPr>
              <p:cNvPr id="3" name="Content Placeholder 2">
                <a:extLst>
                  <a:ext uri="{FF2B5EF4-FFF2-40B4-BE49-F238E27FC236}">
                    <a16:creationId xmlns:a16="http://schemas.microsoft.com/office/drawing/2014/main" id="{AC80CEE9-4C42-6745-A04E-E1CDB8BEBB8D}"/>
                  </a:ext>
                </a:extLst>
              </p:cNvPr>
              <p:cNvSpPr>
                <a:spLocks noGrp="1" noRot="1" noChangeAspect="1" noMove="1" noResize="1" noEditPoints="1" noAdjustHandles="1" noChangeArrowheads="1" noChangeShapeType="1" noTextEdit="1"/>
              </p:cNvSpPr>
              <p:nvPr>
                <p:ph idx="1"/>
              </p:nvPr>
            </p:nvSpPr>
            <p:spPr>
              <a:blipFill>
                <a:blip r:embed="rId2"/>
                <a:stretch>
                  <a:fillRect l="-1080" t="-1119"/>
                </a:stretch>
              </a:blipFill>
            </p:spPr>
            <p:txBody>
              <a:bodyPr/>
              <a:lstStyle/>
              <a:p>
                <a:r>
                  <a:rPr lang="en-US">
                    <a:noFill/>
                  </a:rPr>
                  <a:t> </a:t>
                </a:r>
              </a:p>
            </p:txBody>
          </p:sp>
        </mc:Fallback>
      </mc:AlternateContent>
      <p:pic>
        <p:nvPicPr>
          <p:cNvPr id="6" name="Picture 2" descr="Fig. 2">
            <a:extLst>
              <a:ext uri="{FF2B5EF4-FFF2-40B4-BE49-F238E27FC236}">
                <a16:creationId xmlns:a16="http://schemas.microsoft.com/office/drawing/2014/main" id="{C13CB1FE-F6C3-C94D-8E9C-4D2F502C2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9568" y="2867131"/>
            <a:ext cx="6488741" cy="321620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A692E5-F677-D24A-A592-96A7F9EA8719}"/>
              </a:ext>
            </a:extLst>
          </p:cNvPr>
          <p:cNvSpPr/>
          <p:nvPr/>
        </p:nvSpPr>
        <p:spPr>
          <a:xfrm>
            <a:off x="10090759" y="6003053"/>
            <a:ext cx="1604927" cy="215444"/>
          </a:xfrm>
          <a:prstGeom prst="rect">
            <a:avLst/>
          </a:prstGeom>
        </p:spPr>
        <p:txBody>
          <a:bodyPr wrap="none">
            <a:spAutoFit/>
          </a:bodyPr>
          <a:lstStyle/>
          <a:p>
            <a:r>
              <a:rPr lang="en-US" altLang="en-US" sz="800" dirty="0" err="1"/>
              <a:t>Torkamani</a:t>
            </a:r>
            <a:r>
              <a:rPr lang="en-US" altLang="en-US" sz="800" dirty="0"/>
              <a:t> et al. Nat </a:t>
            </a:r>
            <a:r>
              <a:rPr lang="en-US" altLang="en-US" sz="800" dirty="0" err="1"/>
              <a:t>RevGen</a:t>
            </a:r>
            <a:r>
              <a:rPr lang="en-US" altLang="en-US" sz="800" dirty="0"/>
              <a:t> 2018</a:t>
            </a:r>
            <a:endParaRPr lang="en-US" sz="800" dirty="0"/>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39FE9B24-6373-0B40-A1EA-317EAB61EDCC}"/>
                  </a:ext>
                </a:extLst>
              </p:cNvPr>
              <p:cNvSpPr/>
              <p:nvPr/>
            </p:nvSpPr>
            <p:spPr>
              <a:xfrm>
                <a:off x="609600" y="3121402"/>
                <a:ext cx="4139920" cy="2598084"/>
              </a:xfrm>
              <a:prstGeom prst="rect">
                <a:avLst/>
              </a:prstGeom>
            </p:spPr>
            <p:txBody>
              <a:bodyPr wrap="square">
                <a:spAutoFit/>
              </a:bodyPr>
              <a:lstStyle/>
              <a:p>
                <a:pPr marL="380990" indent="-380990">
                  <a:buFont typeface="Arial" panose="020B0604020202020204" pitchFamily="34" charset="0"/>
                  <a:buChar char="•"/>
                </a:pPr>
                <a:r>
                  <a:rPr lang="en-US" sz="3200" dirty="0"/>
                  <a:t>Take weighted sum at risk alleles</a:t>
                </a:r>
              </a:p>
              <a:p>
                <a:pPr marL="380990" indent="-380990">
                  <a:buFont typeface="Arial" panose="020B0604020202020204" pitchFamily="34" charset="0"/>
                  <a:buChar char="•"/>
                </a:pPr>
                <a:endParaRPr lang="en-US" sz="3200" dirty="0"/>
              </a:p>
              <a:p>
                <a:pPr/>
                <a14:m>
                  <m:oMathPara xmlns:m="http://schemas.openxmlformats.org/officeDocument/2006/math">
                    <m:oMathParaPr>
                      <m:jc m:val="centerGroup"/>
                    </m:oMathParaPr>
                    <m:oMath xmlns:m="http://schemas.openxmlformats.org/officeDocument/2006/math">
                      <m:sSub>
                        <m:sSubPr>
                          <m:ctrlPr>
                            <a:rPr lang="en-US" sz="3200" b="1" i="1">
                              <a:latin typeface="Cambria Math" panose="02040503050406030204" pitchFamily="18" charset="0"/>
                            </a:rPr>
                          </m:ctrlPr>
                        </m:sSubPr>
                        <m:e>
                          <m:acc>
                            <m:accPr>
                              <m:chr m:val="̂"/>
                              <m:ctrlPr>
                                <a:rPr lang="en-US" sz="3200" b="1" i="1">
                                  <a:latin typeface="Cambria Math" panose="02040503050406030204" pitchFamily="18" charset="0"/>
                                </a:rPr>
                              </m:ctrlPr>
                            </m:accPr>
                            <m:e>
                              <m:r>
                                <a:rPr lang="en-US" sz="3200" b="1" i="1">
                                  <a:latin typeface="Cambria Math" panose="02040503050406030204" pitchFamily="18" charset="0"/>
                                </a:rPr>
                                <m:t>𝒚</m:t>
                              </m:r>
                            </m:e>
                          </m:acc>
                        </m:e>
                        <m:sub>
                          <m:r>
                            <a:rPr lang="en-US" sz="3200" i="1">
                              <a:latin typeface="Cambria Math" panose="02040503050406030204" pitchFamily="18" charset="0"/>
                            </a:rPr>
                            <m:t>𝑖</m:t>
                          </m:r>
                        </m:sub>
                      </m:sSub>
                      <m:r>
                        <a:rPr lang="en-US" sz="3200" b="1" i="1">
                          <a:latin typeface="Cambria Math" panose="02040503050406030204" pitchFamily="18" charset="0"/>
                        </a:rPr>
                        <m:t>=</m:t>
                      </m:r>
                      <m:nary>
                        <m:naryPr>
                          <m:chr m:val="∑"/>
                          <m:limLoc m:val="subSup"/>
                          <m:ctrlPr>
                            <a:rPr lang="en-US" sz="3200" b="1" i="1">
                              <a:latin typeface="Cambria Math" panose="02040503050406030204" pitchFamily="18" charset="0"/>
                            </a:rPr>
                          </m:ctrlPr>
                        </m:naryPr>
                        <m:sub>
                          <m:r>
                            <m:rPr>
                              <m:brk m:alnAt="25"/>
                            </m:rPr>
                            <a:rPr lang="en-US" sz="3200" b="1" i="1">
                              <a:latin typeface="Cambria Math" panose="02040503050406030204" pitchFamily="18" charset="0"/>
                            </a:rPr>
                            <m:t>𝒋</m:t>
                          </m:r>
                        </m:sub>
                        <m:sup>
                          <m:r>
                            <a:rPr lang="en-US" sz="3200" b="1" i="1">
                              <a:latin typeface="Cambria Math" panose="02040503050406030204" pitchFamily="18" charset="0"/>
                            </a:rPr>
                            <m:t>𝒑</m:t>
                          </m:r>
                        </m:sup>
                        <m:e>
                          <m:sSub>
                            <m:sSubPr>
                              <m:ctrlPr>
                                <a:rPr lang="en-US" sz="3200" b="1" i="1">
                                  <a:latin typeface="Cambria Math" panose="02040503050406030204" pitchFamily="18" charset="0"/>
                                </a:rPr>
                              </m:ctrlPr>
                            </m:sSubPr>
                            <m:e>
                              <m:r>
                                <a:rPr lang="en-US" sz="3200" b="1" i="1">
                                  <a:latin typeface="Cambria Math" panose="02040503050406030204" pitchFamily="18" charset="0"/>
                                </a:rPr>
                                <m:t>𝑮</m:t>
                              </m:r>
                            </m:e>
                            <m:sub>
                              <m:r>
                                <a:rPr lang="en-US" sz="3200" i="1">
                                  <a:latin typeface="Cambria Math" panose="02040503050406030204" pitchFamily="18" charset="0"/>
                                </a:rPr>
                                <m:t>𝑖</m:t>
                              </m:r>
                              <m:r>
                                <a:rPr lang="en-US" sz="3200" i="1">
                                  <a:latin typeface="Cambria Math" panose="02040503050406030204" pitchFamily="18" charset="0"/>
                                </a:rPr>
                                <m:t>,</m:t>
                              </m:r>
                              <m:r>
                                <a:rPr lang="en-US" sz="3200" i="1">
                                  <a:latin typeface="Cambria Math" panose="02040503050406030204" pitchFamily="18" charset="0"/>
                                </a:rPr>
                                <m:t>𝑗</m:t>
                              </m:r>
                            </m:sub>
                          </m:sSub>
                          <m:sSub>
                            <m:sSubPr>
                              <m:ctrlPr>
                                <a:rPr lang="en-US" sz="3200" b="1" i="1">
                                  <a:latin typeface="Cambria Math" panose="02040503050406030204" pitchFamily="18" charset="0"/>
                                </a:rPr>
                              </m:ctrlPr>
                            </m:sSubPr>
                            <m:e>
                              <m:acc>
                                <m:accPr>
                                  <m:chr m:val="̂"/>
                                  <m:ctrlPr>
                                    <a:rPr lang="en-US" sz="3200" b="1" i="1">
                                      <a:latin typeface="Cambria Math" panose="02040503050406030204" pitchFamily="18" charset="0"/>
                                    </a:rPr>
                                  </m:ctrlPr>
                                </m:accPr>
                                <m:e>
                                  <m:r>
                                    <a:rPr lang="en-US" sz="3200" b="1" i="1">
                                      <a:latin typeface="Cambria Math" panose="02040503050406030204" pitchFamily="18" charset="0"/>
                                    </a:rPr>
                                    <m:t>𝜷</m:t>
                                  </m:r>
                                </m:e>
                              </m:acc>
                            </m:e>
                            <m:sub>
                              <m:r>
                                <a:rPr lang="en-US" sz="3200" i="1">
                                  <a:latin typeface="Cambria Math" panose="02040503050406030204" pitchFamily="18" charset="0"/>
                                </a:rPr>
                                <m:t>𝑔</m:t>
                              </m:r>
                              <m:r>
                                <a:rPr lang="en-US" sz="3200" i="1">
                                  <a:latin typeface="Cambria Math" panose="02040503050406030204" pitchFamily="18" charset="0"/>
                                </a:rPr>
                                <m:t>,</m:t>
                              </m:r>
                              <m:r>
                                <a:rPr lang="en-US" sz="3200" i="1">
                                  <a:latin typeface="Cambria Math" panose="02040503050406030204" pitchFamily="18" charset="0"/>
                                </a:rPr>
                                <m:t>𝑗</m:t>
                              </m:r>
                            </m:sub>
                          </m:sSub>
                        </m:e>
                      </m:nary>
                    </m:oMath>
                  </m:oMathPara>
                </a14:m>
                <a:endParaRPr lang="en-US" sz="3200" dirty="0"/>
              </a:p>
            </p:txBody>
          </p:sp>
        </mc:Choice>
        <mc:Fallback>
          <p:sp>
            <p:nvSpPr>
              <p:cNvPr id="8" name="Rectangle 7">
                <a:extLst>
                  <a:ext uri="{FF2B5EF4-FFF2-40B4-BE49-F238E27FC236}">
                    <a16:creationId xmlns:a16="http://schemas.microsoft.com/office/drawing/2014/main" id="{39FE9B24-6373-0B40-A1EA-317EAB61EDCC}"/>
                  </a:ext>
                </a:extLst>
              </p:cNvPr>
              <p:cNvSpPr>
                <a:spLocks noRot="1" noChangeAspect="1" noMove="1" noResize="1" noEditPoints="1" noAdjustHandles="1" noChangeArrowheads="1" noChangeShapeType="1" noTextEdit="1"/>
              </p:cNvSpPr>
              <p:nvPr/>
            </p:nvSpPr>
            <p:spPr>
              <a:xfrm>
                <a:off x="609600" y="3121402"/>
                <a:ext cx="4139920" cy="2598084"/>
              </a:xfrm>
              <a:prstGeom prst="rect">
                <a:avLst/>
              </a:prstGeom>
              <a:blipFill>
                <a:blip r:embed="rId4"/>
                <a:stretch>
                  <a:fillRect l="-3681" t="-11650" r="-5828" b="-961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9C3F8A8-2E21-1348-AB8B-B6AF93E6A4A1}"/>
              </a:ext>
            </a:extLst>
          </p:cNvPr>
          <p:cNvPicPr>
            <a:picLocks noChangeAspect="1"/>
          </p:cNvPicPr>
          <p:nvPr/>
        </p:nvPicPr>
        <p:blipFill>
          <a:blip r:embed="rId5"/>
          <a:stretch>
            <a:fillRect/>
          </a:stretch>
        </p:blipFill>
        <p:spPr>
          <a:xfrm>
            <a:off x="5057423" y="3304032"/>
            <a:ext cx="6773333" cy="2320245"/>
          </a:xfrm>
          <a:prstGeom prst="rect">
            <a:avLst/>
          </a:prstGeom>
        </p:spPr>
      </p:pic>
    </p:spTree>
    <p:extLst>
      <p:ext uri="{BB962C8B-B14F-4D97-AF65-F5344CB8AC3E}">
        <p14:creationId xmlns:p14="http://schemas.microsoft.com/office/powerpoint/2010/main" val="128390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18F76-D8D8-8D4A-917B-4E9218BE7E1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54E7B351-F658-0143-B6E1-A224551960B5}"/>
              </a:ext>
            </a:extLst>
          </p:cNvPr>
          <p:cNvSpPr>
            <a:spLocks noGrp="1"/>
          </p:cNvSpPr>
          <p:nvPr>
            <p:ph idx="1"/>
          </p:nvPr>
        </p:nvSpPr>
        <p:spPr/>
        <p:txBody>
          <a:bodyPr/>
          <a:lstStyle/>
          <a:p>
            <a:r>
              <a:rPr lang="en-US" dirty="0"/>
              <a:t>Molecular genetics primer</a:t>
            </a:r>
          </a:p>
          <a:p>
            <a:pPr lvl="1"/>
            <a:r>
              <a:rPr lang="en-US" dirty="0"/>
              <a:t>Biology and history of the field</a:t>
            </a:r>
          </a:p>
          <a:p>
            <a:pPr marL="457200" lvl="1" indent="0">
              <a:buNone/>
            </a:pPr>
            <a:endParaRPr lang="en-US" sz="2000" dirty="0"/>
          </a:p>
          <a:p>
            <a:r>
              <a:rPr lang="en-US" dirty="0"/>
              <a:t>Characterizing genetic variation</a:t>
            </a:r>
          </a:p>
          <a:p>
            <a:pPr lvl="1"/>
            <a:r>
              <a:rPr lang="en-US" dirty="0"/>
              <a:t>Within and across populations</a:t>
            </a:r>
          </a:p>
          <a:p>
            <a:endParaRPr lang="en-US" dirty="0"/>
          </a:p>
          <a:p>
            <a:r>
              <a:rPr lang="en-US" dirty="0"/>
              <a:t>Genome-wide association studies</a:t>
            </a:r>
          </a:p>
          <a:p>
            <a:pPr lvl="1"/>
            <a:r>
              <a:rPr lang="en-US" dirty="0"/>
              <a:t>Linear and linear mixed model</a:t>
            </a:r>
          </a:p>
          <a:p>
            <a:endParaRPr lang="en-US" dirty="0"/>
          </a:p>
          <a:p>
            <a:r>
              <a:rPr lang="en-US" dirty="0"/>
              <a:t>Polygenic Risk Scores</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B2E41C48-841F-1F45-A73A-90E3BECD7946}"/>
              </a:ext>
            </a:extLst>
          </p:cNvPr>
          <p:cNvSpPr>
            <a:spLocks noGrp="1"/>
          </p:cNvSpPr>
          <p:nvPr>
            <p:ph type="sldNum" sz="quarter" idx="12"/>
          </p:nvPr>
        </p:nvSpPr>
        <p:spPr/>
        <p:txBody>
          <a:bodyPr/>
          <a:lstStyle/>
          <a:p>
            <a:fld id="{F6F8042C-985E-034B-BB41-2A1F3109AE7A}" type="slidenum">
              <a:rPr lang="en-US" smtClean="0"/>
              <a:t>5</a:t>
            </a:fld>
            <a:endParaRPr lang="en-US"/>
          </a:p>
        </p:txBody>
      </p:sp>
    </p:spTree>
    <p:extLst>
      <p:ext uri="{BB962C8B-B14F-4D97-AF65-F5344CB8AC3E}">
        <p14:creationId xmlns:p14="http://schemas.microsoft.com/office/powerpoint/2010/main" val="3951522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819D6-60F6-6B49-8099-8053D2489AE1}"/>
              </a:ext>
            </a:extLst>
          </p:cNvPr>
          <p:cNvSpPr>
            <a:spLocks noGrp="1"/>
          </p:cNvSpPr>
          <p:nvPr>
            <p:ph type="title"/>
          </p:nvPr>
        </p:nvSpPr>
        <p:spPr/>
        <p:txBody>
          <a:bodyPr/>
          <a:lstStyle/>
          <a:p>
            <a:r>
              <a:rPr lang="en-US" dirty="0"/>
              <a:t>PRS Catalog</a:t>
            </a:r>
          </a:p>
        </p:txBody>
      </p:sp>
      <p:pic>
        <p:nvPicPr>
          <p:cNvPr id="4" name="Picture 3">
            <a:extLst>
              <a:ext uri="{FF2B5EF4-FFF2-40B4-BE49-F238E27FC236}">
                <a16:creationId xmlns:a16="http://schemas.microsoft.com/office/drawing/2014/main" id="{134E9637-75A0-5540-A6A4-1E5C113B5110}"/>
              </a:ext>
            </a:extLst>
          </p:cNvPr>
          <p:cNvPicPr>
            <a:picLocks noChangeAspect="1"/>
          </p:cNvPicPr>
          <p:nvPr/>
        </p:nvPicPr>
        <p:blipFill>
          <a:blip r:embed="rId2"/>
          <a:stretch>
            <a:fillRect/>
          </a:stretch>
        </p:blipFill>
        <p:spPr>
          <a:xfrm>
            <a:off x="1252695" y="1763099"/>
            <a:ext cx="9686611" cy="3637421"/>
          </a:xfrm>
          <a:prstGeom prst="rect">
            <a:avLst/>
          </a:prstGeom>
        </p:spPr>
      </p:pic>
      <p:sp>
        <p:nvSpPr>
          <p:cNvPr id="5" name="Rectangle 4">
            <a:extLst>
              <a:ext uri="{FF2B5EF4-FFF2-40B4-BE49-F238E27FC236}">
                <a16:creationId xmlns:a16="http://schemas.microsoft.com/office/drawing/2014/main" id="{BE9477D6-2021-F849-8F13-72A3E3F2AAC9}"/>
              </a:ext>
            </a:extLst>
          </p:cNvPr>
          <p:cNvSpPr/>
          <p:nvPr/>
        </p:nvSpPr>
        <p:spPr>
          <a:xfrm>
            <a:off x="9899329" y="5745981"/>
            <a:ext cx="2154949" cy="379656"/>
          </a:xfrm>
          <a:prstGeom prst="rect">
            <a:avLst/>
          </a:prstGeom>
        </p:spPr>
        <p:txBody>
          <a:bodyPr wrap="none">
            <a:spAutoFit/>
          </a:bodyPr>
          <a:lstStyle/>
          <a:p>
            <a:r>
              <a:rPr lang="en-US" altLang="en-US" sz="1867" dirty="0" err="1"/>
              <a:t>www.pgscatalog.org</a:t>
            </a:r>
            <a:endParaRPr lang="en-US" sz="1867" dirty="0"/>
          </a:p>
        </p:txBody>
      </p:sp>
      <p:pic>
        <p:nvPicPr>
          <p:cNvPr id="6" name="Picture 5">
            <a:extLst>
              <a:ext uri="{FF2B5EF4-FFF2-40B4-BE49-F238E27FC236}">
                <a16:creationId xmlns:a16="http://schemas.microsoft.com/office/drawing/2014/main" id="{20154CD1-482B-5547-AC7E-C9D819AC5E8F}"/>
              </a:ext>
            </a:extLst>
          </p:cNvPr>
          <p:cNvPicPr>
            <a:picLocks noChangeAspect="1"/>
          </p:cNvPicPr>
          <p:nvPr/>
        </p:nvPicPr>
        <p:blipFill>
          <a:blip r:embed="rId3"/>
          <a:stretch>
            <a:fillRect/>
          </a:stretch>
        </p:blipFill>
        <p:spPr>
          <a:xfrm>
            <a:off x="0" y="2304138"/>
            <a:ext cx="12192000" cy="3269113"/>
          </a:xfrm>
          <a:prstGeom prst="rect">
            <a:avLst/>
          </a:prstGeom>
        </p:spPr>
      </p:pic>
    </p:spTree>
    <p:extLst>
      <p:ext uri="{BB962C8B-B14F-4D97-AF65-F5344CB8AC3E}">
        <p14:creationId xmlns:p14="http://schemas.microsoft.com/office/powerpoint/2010/main" val="106624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54005-CE19-7B45-850A-FC72F6E6F6EE}"/>
              </a:ext>
            </a:extLst>
          </p:cNvPr>
          <p:cNvSpPr>
            <a:spLocks noGrp="1"/>
          </p:cNvSpPr>
          <p:nvPr>
            <p:ph type="title"/>
          </p:nvPr>
        </p:nvSpPr>
        <p:spPr>
          <a:xfrm>
            <a:off x="609600" y="215452"/>
            <a:ext cx="10972800" cy="1143000"/>
          </a:xfrm>
        </p:spPr>
        <p:txBody>
          <a:bodyPr/>
          <a:lstStyle/>
          <a:p>
            <a:r>
              <a:rPr lang="en-US" sz="4800" dirty="0"/>
              <a:t>Caveats of SNP-based prediction</a:t>
            </a:r>
          </a:p>
        </p:txBody>
      </p:sp>
      <p:pic>
        <p:nvPicPr>
          <p:cNvPr id="4" name="Picture 2" descr="Fig. 1">
            <a:extLst>
              <a:ext uri="{FF2B5EF4-FFF2-40B4-BE49-F238E27FC236}">
                <a16:creationId xmlns:a16="http://schemas.microsoft.com/office/drawing/2014/main" id="{6C455AA6-1E1B-6341-8E66-47604557E1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283"/>
          <a:stretch/>
        </p:blipFill>
        <p:spPr bwMode="auto">
          <a:xfrm>
            <a:off x="3195911" y="2384997"/>
            <a:ext cx="7118343" cy="37522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902044D-139B-154C-85D6-E3C252213E09}"/>
              </a:ext>
            </a:extLst>
          </p:cNvPr>
          <p:cNvPicPr>
            <a:picLocks noChangeAspect="1"/>
          </p:cNvPicPr>
          <p:nvPr/>
        </p:nvPicPr>
        <p:blipFill>
          <a:blip r:embed="rId3"/>
          <a:stretch>
            <a:fillRect/>
          </a:stretch>
        </p:blipFill>
        <p:spPr>
          <a:xfrm>
            <a:off x="408374" y="1241997"/>
            <a:ext cx="5574532" cy="1215377"/>
          </a:xfrm>
          <a:prstGeom prst="rect">
            <a:avLst/>
          </a:prstGeom>
        </p:spPr>
      </p:pic>
    </p:spTree>
    <p:extLst>
      <p:ext uri="{BB962C8B-B14F-4D97-AF65-F5344CB8AC3E}">
        <p14:creationId xmlns:p14="http://schemas.microsoft.com/office/powerpoint/2010/main" val="34396949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96AC1-FB0C-174A-9238-A6D65966CFFC}"/>
              </a:ext>
            </a:extLst>
          </p:cNvPr>
          <p:cNvSpPr>
            <a:spLocks noGrp="1"/>
          </p:cNvSpPr>
          <p:nvPr>
            <p:ph type="title"/>
          </p:nvPr>
        </p:nvSpPr>
        <p:spPr/>
        <p:txBody>
          <a:bodyPr/>
          <a:lstStyle/>
          <a:p>
            <a:r>
              <a:rPr lang="en-US" dirty="0"/>
              <a:t>Caveats of SNP-based prediction</a:t>
            </a:r>
          </a:p>
        </p:txBody>
      </p:sp>
      <p:pic>
        <p:nvPicPr>
          <p:cNvPr id="4" name="Picture 3">
            <a:extLst>
              <a:ext uri="{FF2B5EF4-FFF2-40B4-BE49-F238E27FC236}">
                <a16:creationId xmlns:a16="http://schemas.microsoft.com/office/drawing/2014/main" id="{362EB76F-8194-1144-9604-335443C3D35A}"/>
              </a:ext>
            </a:extLst>
          </p:cNvPr>
          <p:cNvPicPr>
            <a:picLocks noChangeAspect="1"/>
          </p:cNvPicPr>
          <p:nvPr/>
        </p:nvPicPr>
        <p:blipFill rotWithShape="1">
          <a:blip r:embed="rId2"/>
          <a:srcRect b="37478"/>
          <a:stretch/>
        </p:blipFill>
        <p:spPr>
          <a:xfrm>
            <a:off x="609601" y="1417639"/>
            <a:ext cx="9418655" cy="1663856"/>
          </a:xfrm>
          <a:prstGeom prst="rect">
            <a:avLst/>
          </a:prstGeom>
        </p:spPr>
      </p:pic>
      <p:sp>
        <p:nvSpPr>
          <p:cNvPr id="5" name="TextBox 4">
            <a:extLst>
              <a:ext uri="{FF2B5EF4-FFF2-40B4-BE49-F238E27FC236}">
                <a16:creationId xmlns:a16="http://schemas.microsoft.com/office/drawing/2014/main" id="{85CDF51E-936C-9445-9632-C5EF010D2BDD}"/>
              </a:ext>
            </a:extLst>
          </p:cNvPr>
          <p:cNvSpPr txBox="1"/>
          <p:nvPr/>
        </p:nvSpPr>
        <p:spPr>
          <a:xfrm>
            <a:off x="6096001" y="2314418"/>
            <a:ext cx="779701" cy="461665"/>
          </a:xfrm>
          <a:prstGeom prst="rect">
            <a:avLst/>
          </a:prstGeom>
          <a:noFill/>
        </p:spPr>
        <p:txBody>
          <a:bodyPr wrap="none" rtlCol="0">
            <a:spAutoFit/>
          </a:bodyPr>
          <a:lstStyle/>
          <a:p>
            <a:r>
              <a:rPr lang="en-US" sz="2400" dirty="0" err="1"/>
              <a:t>eLife</a:t>
            </a:r>
            <a:endParaRPr lang="en-US" sz="2400" dirty="0"/>
          </a:p>
        </p:txBody>
      </p:sp>
      <p:pic>
        <p:nvPicPr>
          <p:cNvPr id="6" name="Picture 5">
            <a:extLst>
              <a:ext uri="{FF2B5EF4-FFF2-40B4-BE49-F238E27FC236}">
                <a16:creationId xmlns:a16="http://schemas.microsoft.com/office/drawing/2014/main" id="{828133F1-D272-9D44-832D-6526F56D8D6F}"/>
              </a:ext>
            </a:extLst>
          </p:cNvPr>
          <p:cNvPicPr>
            <a:picLocks noChangeAspect="1"/>
          </p:cNvPicPr>
          <p:nvPr/>
        </p:nvPicPr>
        <p:blipFill>
          <a:blip r:embed="rId3"/>
          <a:stretch>
            <a:fillRect/>
          </a:stretch>
        </p:blipFill>
        <p:spPr>
          <a:xfrm>
            <a:off x="2903231" y="3268225"/>
            <a:ext cx="6743188" cy="2817865"/>
          </a:xfrm>
          <a:prstGeom prst="rect">
            <a:avLst/>
          </a:prstGeom>
        </p:spPr>
      </p:pic>
    </p:spTree>
    <p:extLst>
      <p:ext uri="{BB962C8B-B14F-4D97-AF65-F5344CB8AC3E}">
        <p14:creationId xmlns:p14="http://schemas.microsoft.com/office/powerpoint/2010/main" val="858765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381BC-DCA9-B448-9B28-719AA919A70A}"/>
              </a:ext>
            </a:extLst>
          </p:cNvPr>
          <p:cNvSpPr>
            <a:spLocks noGrp="1"/>
          </p:cNvSpPr>
          <p:nvPr>
            <p:ph type="title"/>
          </p:nvPr>
        </p:nvSpPr>
        <p:spPr/>
        <p:txBody>
          <a:bodyPr/>
          <a:lstStyle/>
          <a:p>
            <a:r>
              <a:rPr lang="en-US" sz="3733" dirty="0"/>
              <a:t>Diverse GWAS cohorts </a:t>
            </a:r>
            <a:r>
              <a:rPr lang="en-US" sz="3733" b="1" dirty="0"/>
              <a:t>improves</a:t>
            </a:r>
            <a:r>
              <a:rPr lang="en-US" sz="3733" dirty="0"/>
              <a:t> PRS portability</a:t>
            </a:r>
          </a:p>
        </p:txBody>
      </p:sp>
      <p:pic>
        <p:nvPicPr>
          <p:cNvPr id="4" name="Picture 3">
            <a:extLst>
              <a:ext uri="{FF2B5EF4-FFF2-40B4-BE49-F238E27FC236}">
                <a16:creationId xmlns:a16="http://schemas.microsoft.com/office/drawing/2014/main" id="{3E80E57E-50A6-9B48-8826-CEA13C78BE0E}"/>
              </a:ext>
            </a:extLst>
          </p:cNvPr>
          <p:cNvPicPr>
            <a:picLocks noChangeAspect="1"/>
          </p:cNvPicPr>
          <p:nvPr/>
        </p:nvPicPr>
        <p:blipFill>
          <a:blip r:embed="rId2"/>
          <a:stretch>
            <a:fillRect/>
          </a:stretch>
        </p:blipFill>
        <p:spPr>
          <a:xfrm>
            <a:off x="609601" y="1458258"/>
            <a:ext cx="5184032" cy="2708463"/>
          </a:xfrm>
          <a:prstGeom prst="rect">
            <a:avLst/>
          </a:prstGeom>
        </p:spPr>
      </p:pic>
      <p:pic>
        <p:nvPicPr>
          <p:cNvPr id="5" name="Picture 4">
            <a:extLst>
              <a:ext uri="{FF2B5EF4-FFF2-40B4-BE49-F238E27FC236}">
                <a16:creationId xmlns:a16="http://schemas.microsoft.com/office/drawing/2014/main" id="{C13AAADE-60F1-6249-9757-FFF4734C03ED}"/>
              </a:ext>
            </a:extLst>
          </p:cNvPr>
          <p:cNvPicPr>
            <a:picLocks noChangeAspect="1"/>
          </p:cNvPicPr>
          <p:nvPr/>
        </p:nvPicPr>
        <p:blipFill>
          <a:blip r:embed="rId3"/>
          <a:stretch>
            <a:fillRect/>
          </a:stretch>
        </p:blipFill>
        <p:spPr>
          <a:xfrm>
            <a:off x="3201618" y="3429000"/>
            <a:ext cx="7958295" cy="2396949"/>
          </a:xfrm>
          <a:prstGeom prst="rect">
            <a:avLst/>
          </a:prstGeom>
        </p:spPr>
      </p:pic>
    </p:spTree>
    <p:extLst>
      <p:ext uri="{BB962C8B-B14F-4D97-AF65-F5344CB8AC3E}">
        <p14:creationId xmlns:p14="http://schemas.microsoft.com/office/powerpoint/2010/main" val="3515007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2EF21-AFC7-8246-9773-E7517F55278D}"/>
              </a:ext>
            </a:extLst>
          </p:cNvPr>
          <p:cNvSpPr>
            <a:spLocks noGrp="1"/>
          </p:cNvSpPr>
          <p:nvPr>
            <p:ph type="title"/>
          </p:nvPr>
        </p:nvSpPr>
        <p:spPr/>
        <p:txBody>
          <a:bodyPr/>
          <a:lstStyle/>
          <a:p>
            <a:r>
              <a:rPr lang="en-US" dirty="0"/>
              <a:t>Conclusions</a:t>
            </a:r>
          </a:p>
        </p:txBody>
      </p:sp>
      <p:sp>
        <p:nvSpPr>
          <p:cNvPr id="4" name="Slide Number Placeholder 3">
            <a:extLst>
              <a:ext uri="{FF2B5EF4-FFF2-40B4-BE49-F238E27FC236}">
                <a16:creationId xmlns:a16="http://schemas.microsoft.com/office/drawing/2014/main" id="{688AA520-28BE-9B45-905C-F677CE04B1FB}"/>
              </a:ext>
            </a:extLst>
          </p:cNvPr>
          <p:cNvSpPr>
            <a:spLocks noGrp="1"/>
          </p:cNvSpPr>
          <p:nvPr>
            <p:ph type="sldNum" sz="quarter" idx="12"/>
          </p:nvPr>
        </p:nvSpPr>
        <p:spPr/>
        <p:txBody>
          <a:bodyPr/>
          <a:lstStyle/>
          <a:p>
            <a:fld id="{F6F8042C-985E-034B-BB41-2A1F3109AE7A}" type="slidenum">
              <a:rPr lang="en-US" smtClean="0"/>
              <a:t>54</a:t>
            </a:fld>
            <a:endParaRPr lang="en-US"/>
          </a:p>
        </p:txBody>
      </p:sp>
    </p:spTree>
    <p:extLst>
      <p:ext uri="{BB962C8B-B14F-4D97-AF65-F5344CB8AC3E}">
        <p14:creationId xmlns:p14="http://schemas.microsoft.com/office/powerpoint/2010/main" val="567748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96A-CF4A-D44C-875C-9DD6B6AD3AC4}"/>
              </a:ext>
            </a:extLst>
          </p:cNvPr>
          <p:cNvSpPr>
            <a:spLocks noGrp="1"/>
          </p:cNvSpPr>
          <p:nvPr>
            <p:ph type="title"/>
          </p:nvPr>
        </p:nvSpPr>
        <p:spPr/>
        <p:txBody>
          <a:bodyPr/>
          <a:lstStyle/>
          <a:p>
            <a:r>
              <a:rPr lang="en-US" dirty="0"/>
              <a:t>Molecular Genetics Primer</a:t>
            </a:r>
          </a:p>
        </p:txBody>
      </p:sp>
      <p:sp>
        <p:nvSpPr>
          <p:cNvPr id="3" name="Text Placeholder 2">
            <a:extLst>
              <a:ext uri="{FF2B5EF4-FFF2-40B4-BE49-F238E27FC236}">
                <a16:creationId xmlns:a16="http://schemas.microsoft.com/office/drawing/2014/main" id="{4951C9FC-6324-AF4D-9F44-FCCADCEF58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5F483F-4BE9-4749-A983-71BD5550AD00}"/>
              </a:ext>
            </a:extLst>
          </p:cNvPr>
          <p:cNvSpPr>
            <a:spLocks noGrp="1"/>
          </p:cNvSpPr>
          <p:nvPr>
            <p:ph type="sldNum" sz="quarter" idx="12"/>
          </p:nvPr>
        </p:nvSpPr>
        <p:spPr/>
        <p:txBody>
          <a:bodyPr/>
          <a:lstStyle/>
          <a:p>
            <a:fld id="{F6F8042C-985E-034B-BB41-2A1F3109AE7A}" type="slidenum">
              <a:rPr lang="en-US" smtClean="0"/>
              <a:t>6</a:t>
            </a:fld>
            <a:endParaRPr lang="en-US"/>
          </a:p>
        </p:txBody>
      </p:sp>
    </p:spTree>
    <p:extLst>
      <p:ext uri="{BB962C8B-B14F-4D97-AF65-F5344CB8AC3E}">
        <p14:creationId xmlns:p14="http://schemas.microsoft.com/office/powerpoint/2010/main" val="4036972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4D069-68D7-4247-9055-3F2B4E7A0481}"/>
              </a:ext>
            </a:extLst>
          </p:cNvPr>
          <p:cNvSpPr>
            <a:spLocks noGrp="1"/>
          </p:cNvSpPr>
          <p:nvPr>
            <p:ph type="title"/>
          </p:nvPr>
        </p:nvSpPr>
        <p:spPr/>
        <p:txBody>
          <a:bodyPr/>
          <a:lstStyle/>
          <a:p>
            <a:r>
              <a:rPr lang="en-US" dirty="0"/>
              <a:t>Molecular genetics primer</a:t>
            </a:r>
          </a:p>
        </p:txBody>
      </p:sp>
      <p:sp>
        <p:nvSpPr>
          <p:cNvPr id="4" name="Slide Number Placeholder 3">
            <a:extLst>
              <a:ext uri="{FF2B5EF4-FFF2-40B4-BE49-F238E27FC236}">
                <a16:creationId xmlns:a16="http://schemas.microsoft.com/office/drawing/2014/main" id="{D996267F-82BB-2141-A19A-B728B84DC9A5}"/>
              </a:ext>
            </a:extLst>
          </p:cNvPr>
          <p:cNvSpPr>
            <a:spLocks noGrp="1"/>
          </p:cNvSpPr>
          <p:nvPr>
            <p:ph type="sldNum" sz="quarter" idx="12"/>
          </p:nvPr>
        </p:nvSpPr>
        <p:spPr/>
        <p:txBody>
          <a:bodyPr/>
          <a:lstStyle/>
          <a:p>
            <a:fld id="{F6F8042C-985E-034B-BB41-2A1F3109AE7A}" type="slidenum">
              <a:rPr lang="en-US" smtClean="0"/>
              <a:t>7</a:t>
            </a:fld>
            <a:endParaRPr lang="en-US"/>
          </a:p>
        </p:txBody>
      </p:sp>
      <p:sp>
        <p:nvSpPr>
          <p:cNvPr id="5" name="Text Placeholder 3">
            <a:extLst>
              <a:ext uri="{FF2B5EF4-FFF2-40B4-BE49-F238E27FC236}">
                <a16:creationId xmlns:a16="http://schemas.microsoft.com/office/drawing/2014/main" id="{6C230DD0-7286-CC41-9CF7-EC7791B8C0FD}"/>
              </a:ext>
            </a:extLst>
          </p:cNvPr>
          <p:cNvSpPr txBox="1">
            <a:spLocks/>
          </p:cNvSpPr>
          <p:nvPr/>
        </p:nvSpPr>
        <p:spPr>
          <a:xfrm>
            <a:off x="7265895" y="1447800"/>
            <a:ext cx="4240305" cy="4267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0000"/>
                </a:solidFill>
              </a:rPr>
              <a:t>Genetic material is DNA</a:t>
            </a:r>
          </a:p>
          <a:p>
            <a:pPr lvl="1"/>
            <a:r>
              <a:rPr lang="en-US" dirty="0">
                <a:solidFill>
                  <a:srgbClr val="000000"/>
                </a:solidFill>
              </a:rPr>
              <a:t>Inherited from parents</a:t>
            </a:r>
          </a:p>
          <a:p>
            <a:endParaRPr lang="en-US" dirty="0">
              <a:solidFill>
                <a:srgbClr val="000000"/>
              </a:solidFill>
            </a:endParaRPr>
          </a:p>
          <a:p>
            <a:r>
              <a:rPr lang="en-US" dirty="0">
                <a:solidFill>
                  <a:srgbClr val="000000"/>
                </a:solidFill>
              </a:rPr>
              <a:t>Located in nucleus and mitochondria</a:t>
            </a:r>
          </a:p>
          <a:p>
            <a:pPr lvl="1"/>
            <a:r>
              <a:rPr lang="en-US" dirty="0">
                <a:solidFill>
                  <a:srgbClr val="000000"/>
                </a:solidFill>
              </a:rPr>
              <a:t>(For eukaryotes)</a:t>
            </a:r>
          </a:p>
          <a:p>
            <a:pPr lvl="1"/>
            <a:endParaRPr lang="en-US" dirty="0">
              <a:solidFill>
                <a:srgbClr val="000000"/>
              </a:solidFill>
            </a:endParaRPr>
          </a:p>
          <a:p>
            <a:r>
              <a:rPr lang="en-US" i="1" dirty="0">
                <a:solidFill>
                  <a:srgbClr val="000000"/>
                </a:solidFill>
              </a:rPr>
              <a:t>Most</a:t>
            </a:r>
            <a:r>
              <a:rPr lang="en-US" dirty="0">
                <a:solidFill>
                  <a:srgbClr val="000000"/>
                </a:solidFill>
              </a:rPr>
              <a:t> mature cells contain DNA</a:t>
            </a:r>
          </a:p>
          <a:p>
            <a:endParaRPr lang="en-US" dirty="0">
              <a:solidFill>
                <a:srgbClr val="000000"/>
              </a:solidFill>
            </a:endParaRPr>
          </a:p>
        </p:txBody>
      </p:sp>
      <p:pic>
        <p:nvPicPr>
          <p:cNvPr id="6" name="Picture 5">
            <a:extLst>
              <a:ext uri="{FF2B5EF4-FFF2-40B4-BE49-F238E27FC236}">
                <a16:creationId xmlns:a16="http://schemas.microsoft.com/office/drawing/2014/main" id="{3A444601-893A-3645-B99A-A9CEFAC44EDD}"/>
              </a:ext>
            </a:extLst>
          </p:cNvPr>
          <p:cNvPicPr>
            <a:picLocks noChangeAspect="1"/>
          </p:cNvPicPr>
          <p:nvPr/>
        </p:nvPicPr>
        <p:blipFill>
          <a:blip r:embed="rId2"/>
          <a:stretch>
            <a:fillRect/>
          </a:stretch>
        </p:blipFill>
        <p:spPr>
          <a:xfrm>
            <a:off x="255495" y="1454478"/>
            <a:ext cx="7010400" cy="4328922"/>
          </a:xfrm>
          <a:prstGeom prst="rect">
            <a:avLst/>
          </a:prstGeom>
        </p:spPr>
      </p:pic>
      <p:sp>
        <p:nvSpPr>
          <p:cNvPr id="7" name="Rectangle 6">
            <a:extLst>
              <a:ext uri="{FF2B5EF4-FFF2-40B4-BE49-F238E27FC236}">
                <a16:creationId xmlns:a16="http://schemas.microsoft.com/office/drawing/2014/main" id="{99ADC008-0DD7-1343-9F95-1C768C7AB374}"/>
              </a:ext>
            </a:extLst>
          </p:cNvPr>
          <p:cNvSpPr/>
          <p:nvPr/>
        </p:nvSpPr>
        <p:spPr>
          <a:xfrm>
            <a:off x="673100" y="5882044"/>
            <a:ext cx="2460930" cy="246221"/>
          </a:xfrm>
          <a:prstGeom prst="rect">
            <a:avLst/>
          </a:prstGeom>
        </p:spPr>
        <p:txBody>
          <a:bodyPr wrap="none">
            <a:spAutoFit/>
          </a:bodyPr>
          <a:lstStyle/>
          <a:p>
            <a:r>
              <a:rPr lang="en-US" sz="1000" dirty="0">
                <a:solidFill>
                  <a:srgbClr val="000000"/>
                </a:solidFill>
                <a:latin typeface="Calibri" panose="020F0502020204030204" pitchFamily="34" charset="0"/>
                <a:cs typeface="Calibri" panose="020F0502020204030204" pitchFamily="34" charset="0"/>
              </a:rPr>
              <a:t>https://en.wikipedia.org/wiki/Chromosome</a:t>
            </a:r>
          </a:p>
        </p:txBody>
      </p:sp>
    </p:spTree>
    <p:extLst>
      <p:ext uri="{BB962C8B-B14F-4D97-AF65-F5344CB8AC3E}">
        <p14:creationId xmlns:p14="http://schemas.microsoft.com/office/powerpoint/2010/main" val="150792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3FDB-40B6-6641-8FC8-E36C5C4E6EDE}"/>
              </a:ext>
            </a:extLst>
          </p:cNvPr>
          <p:cNvSpPr>
            <a:spLocks noGrp="1"/>
          </p:cNvSpPr>
          <p:nvPr>
            <p:ph type="title"/>
          </p:nvPr>
        </p:nvSpPr>
        <p:spPr/>
        <p:txBody>
          <a:bodyPr/>
          <a:lstStyle/>
          <a:p>
            <a:r>
              <a:rPr lang="en-US" dirty="0"/>
              <a:t>Nucleic Acids, RNA, &amp; DNA</a:t>
            </a:r>
          </a:p>
        </p:txBody>
      </p:sp>
      <p:sp>
        <p:nvSpPr>
          <p:cNvPr id="4" name="Slide Number Placeholder 3">
            <a:extLst>
              <a:ext uri="{FF2B5EF4-FFF2-40B4-BE49-F238E27FC236}">
                <a16:creationId xmlns:a16="http://schemas.microsoft.com/office/drawing/2014/main" id="{1B8CA339-5827-9A4C-B252-115DDD06E4F5}"/>
              </a:ext>
            </a:extLst>
          </p:cNvPr>
          <p:cNvSpPr>
            <a:spLocks noGrp="1"/>
          </p:cNvSpPr>
          <p:nvPr>
            <p:ph type="sldNum" sz="quarter" idx="12"/>
          </p:nvPr>
        </p:nvSpPr>
        <p:spPr/>
        <p:txBody>
          <a:bodyPr/>
          <a:lstStyle/>
          <a:p>
            <a:fld id="{F6F8042C-985E-034B-BB41-2A1F3109AE7A}" type="slidenum">
              <a:rPr lang="en-US" smtClean="0"/>
              <a:t>8</a:t>
            </a:fld>
            <a:endParaRPr lang="en-US"/>
          </a:p>
        </p:txBody>
      </p:sp>
      <p:pic>
        <p:nvPicPr>
          <p:cNvPr id="13314" name="Picture 2">
            <a:extLst>
              <a:ext uri="{FF2B5EF4-FFF2-40B4-BE49-F238E27FC236}">
                <a16:creationId xmlns:a16="http://schemas.microsoft.com/office/drawing/2014/main" id="{A2904E18-95E4-504D-B151-3C2803A8B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046" y="1002836"/>
            <a:ext cx="6800849" cy="54406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972028A-6257-834C-AB3A-5ECBF1FA0673}"/>
              </a:ext>
            </a:extLst>
          </p:cNvPr>
          <p:cNvSpPr/>
          <p:nvPr/>
        </p:nvSpPr>
        <p:spPr>
          <a:xfrm>
            <a:off x="7904453" y="6443515"/>
            <a:ext cx="2460930" cy="246221"/>
          </a:xfrm>
          <a:prstGeom prst="rect">
            <a:avLst/>
          </a:prstGeom>
        </p:spPr>
        <p:txBody>
          <a:bodyPr wrap="none">
            <a:spAutoFit/>
          </a:bodyPr>
          <a:lstStyle/>
          <a:p>
            <a:r>
              <a:rPr lang="en-US" sz="1000" dirty="0">
                <a:solidFill>
                  <a:srgbClr val="000000"/>
                </a:solidFill>
                <a:latin typeface="Calibri" panose="020F0502020204030204" pitchFamily="34" charset="0"/>
                <a:cs typeface="Calibri" panose="020F0502020204030204" pitchFamily="34" charset="0"/>
              </a:rPr>
              <a:t>https://en.wikipedia.org/wiki/</a:t>
            </a:r>
            <a:r>
              <a:rPr lang="en-US" sz="1000" dirty="0" err="1">
                <a:solidFill>
                  <a:srgbClr val="000000"/>
                </a:solidFill>
                <a:latin typeface="Calibri" panose="020F0502020204030204" pitchFamily="34" charset="0"/>
                <a:cs typeface="Calibri" panose="020F0502020204030204" pitchFamily="34" charset="0"/>
              </a:rPr>
              <a:t>Nucleic_acid</a:t>
            </a:r>
            <a:endParaRPr lang="en-US" sz="1000" dirty="0">
              <a:solidFill>
                <a:srgbClr val="000000"/>
              </a:solidFill>
              <a:latin typeface="Calibri" panose="020F0502020204030204" pitchFamily="34" charset="0"/>
              <a:cs typeface="Calibri" panose="020F0502020204030204" pitchFamily="34" charset="0"/>
            </a:endParaRPr>
          </a:p>
        </p:txBody>
      </p:sp>
      <p:pic>
        <p:nvPicPr>
          <p:cNvPr id="13316" name="Picture 4">
            <a:extLst>
              <a:ext uri="{FF2B5EF4-FFF2-40B4-BE49-F238E27FC236}">
                <a16:creationId xmlns:a16="http://schemas.microsoft.com/office/drawing/2014/main" id="{DF756FE5-EE5F-5846-AD32-D71405065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181" y="1409320"/>
            <a:ext cx="1593050" cy="175235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E4345333-86EB-EE49-9C70-35D2BE3C2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3727" y="4554917"/>
            <a:ext cx="923365" cy="927562"/>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FC4A8F60-D475-E541-A9CA-4FDCF960A6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509" y="1409320"/>
            <a:ext cx="1371257" cy="17546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C008B8-7B05-DA4E-AC69-04B56A22648F}"/>
              </a:ext>
            </a:extLst>
          </p:cNvPr>
          <p:cNvSpPr txBox="1"/>
          <p:nvPr/>
        </p:nvSpPr>
        <p:spPr>
          <a:xfrm>
            <a:off x="649820" y="3171862"/>
            <a:ext cx="1827873" cy="369332"/>
          </a:xfrm>
          <a:prstGeom prst="rect">
            <a:avLst/>
          </a:prstGeom>
          <a:noFill/>
        </p:spPr>
        <p:txBody>
          <a:bodyPr wrap="none" rtlCol="0">
            <a:spAutoFit/>
          </a:bodyPr>
          <a:lstStyle/>
          <a:p>
            <a:r>
              <a:rPr lang="en-US" dirty="0"/>
              <a:t>Rosalind Franklin </a:t>
            </a:r>
          </a:p>
        </p:txBody>
      </p:sp>
      <p:sp>
        <p:nvSpPr>
          <p:cNvPr id="14" name="TextBox 13">
            <a:extLst>
              <a:ext uri="{FF2B5EF4-FFF2-40B4-BE49-F238E27FC236}">
                <a16:creationId xmlns:a16="http://schemas.microsoft.com/office/drawing/2014/main" id="{FAD4295D-F540-B042-BB83-14D293C62EBF}"/>
              </a:ext>
            </a:extLst>
          </p:cNvPr>
          <p:cNvSpPr txBox="1"/>
          <p:nvPr/>
        </p:nvSpPr>
        <p:spPr>
          <a:xfrm>
            <a:off x="2954350" y="3169553"/>
            <a:ext cx="1350113" cy="369332"/>
          </a:xfrm>
          <a:prstGeom prst="rect">
            <a:avLst/>
          </a:prstGeom>
          <a:noFill/>
        </p:spPr>
        <p:txBody>
          <a:bodyPr wrap="none" rtlCol="0">
            <a:spAutoFit/>
          </a:bodyPr>
          <a:lstStyle/>
          <a:p>
            <a:r>
              <a:rPr lang="en-US" dirty="0"/>
              <a:t>Francis Crick</a:t>
            </a:r>
          </a:p>
        </p:txBody>
      </p:sp>
      <p:sp>
        <p:nvSpPr>
          <p:cNvPr id="15" name="TextBox 14">
            <a:extLst>
              <a:ext uri="{FF2B5EF4-FFF2-40B4-BE49-F238E27FC236}">
                <a16:creationId xmlns:a16="http://schemas.microsoft.com/office/drawing/2014/main" id="{5A344B6A-DECA-3849-AD3C-57718F2DF333}"/>
              </a:ext>
            </a:extLst>
          </p:cNvPr>
          <p:cNvSpPr txBox="1"/>
          <p:nvPr/>
        </p:nvSpPr>
        <p:spPr>
          <a:xfrm>
            <a:off x="2991674" y="5572968"/>
            <a:ext cx="1527469" cy="369332"/>
          </a:xfrm>
          <a:prstGeom prst="rect">
            <a:avLst/>
          </a:prstGeom>
          <a:noFill/>
        </p:spPr>
        <p:txBody>
          <a:bodyPr wrap="none" rtlCol="0">
            <a:spAutoFit/>
          </a:bodyPr>
          <a:lstStyle/>
          <a:p>
            <a:r>
              <a:rPr lang="en-US" dirty="0"/>
              <a:t>James Watson</a:t>
            </a:r>
          </a:p>
        </p:txBody>
      </p:sp>
      <p:pic>
        <p:nvPicPr>
          <p:cNvPr id="13322" name="Picture 10">
            <a:extLst>
              <a:ext uri="{FF2B5EF4-FFF2-40B4-BE49-F238E27FC236}">
                <a16:creationId xmlns:a16="http://schemas.microsoft.com/office/drawing/2014/main" id="{98081098-452A-0C41-AFD4-156528F695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475" y="3723175"/>
            <a:ext cx="1403291" cy="184979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23DE6E8-FA45-FD4E-869E-92163BFA2544}"/>
              </a:ext>
            </a:extLst>
          </p:cNvPr>
          <p:cNvSpPr txBox="1"/>
          <p:nvPr/>
        </p:nvSpPr>
        <p:spPr>
          <a:xfrm>
            <a:off x="756385" y="5572968"/>
            <a:ext cx="1693092" cy="369332"/>
          </a:xfrm>
          <a:prstGeom prst="rect">
            <a:avLst/>
          </a:prstGeom>
          <a:noFill/>
        </p:spPr>
        <p:txBody>
          <a:bodyPr wrap="none" rtlCol="0">
            <a:spAutoFit/>
          </a:bodyPr>
          <a:lstStyle/>
          <a:p>
            <a:r>
              <a:rPr lang="en-US" dirty="0"/>
              <a:t>Maurice Wilkins</a:t>
            </a:r>
          </a:p>
        </p:txBody>
      </p:sp>
    </p:spTree>
    <p:extLst>
      <p:ext uri="{BB962C8B-B14F-4D97-AF65-F5344CB8AC3E}">
        <p14:creationId xmlns:p14="http://schemas.microsoft.com/office/powerpoint/2010/main" val="2847931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062D7-1E1B-A547-AD8E-3E059F66D8B2}"/>
              </a:ext>
            </a:extLst>
          </p:cNvPr>
          <p:cNvSpPr>
            <a:spLocks noGrp="1"/>
          </p:cNvSpPr>
          <p:nvPr>
            <p:ph type="title"/>
          </p:nvPr>
        </p:nvSpPr>
        <p:spPr/>
        <p:txBody>
          <a:bodyPr/>
          <a:lstStyle/>
          <a:p>
            <a:r>
              <a:rPr lang="en-US" dirty="0"/>
              <a:t>Genetic variation</a:t>
            </a:r>
          </a:p>
        </p:txBody>
      </p:sp>
      <p:sp>
        <p:nvSpPr>
          <p:cNvPr id="3" name="Content Placeholder 2">
            <a:extLst>
              <a:ext uri="{FF2B5EF4-FFF2-40B4-BE49-F238E27FC236}">
                <a16:creationId xmlns:a16="http://schemas.microsoft.com/office/drawing/2014/main" id="{41C874C0-DB0C-B147-B5F2-DA2EBB56C214}"/>
              </a:ext>
            </a:extLst>
          </p:cNvPr>
          <p:cNvSpPr>
            <a:spLocks noGrp="1"/>
          </p:cNvSpPr>
          <p:nvPr>
            <p:ph idx="1"/>
          </p:nvPr>
        </p:nvSpPr>
        <p:spPr/>
        <p:txBody>
          <a:bodyPr>
            <a:normAutofit lnSpcReduction="10000"/>
          </a:bodyPr>
          <a:lstStyle/>
          <a:p>
            <a:r>
              <a:rPr lang="en-US" dirty="0"/>
              <a:t>Variation reflects differences in DNA among individuals/populations</a:t>
            </a:r>
          </a:p>
          <a:p>
            <a:endParaRPr lang="en-US" dirty="0"/>
          </a:p>
          <a:p>
            <a:r>
              <a:rPr lang="en-US" dirty="0"/>
              <a:t>Introduced through </a:t>
            </a:r>
            <a:r>
              <a:rPr lang="en-US" b="1" i="1" dirty="0"/>
              <a:t>mutation</a:t>
            </a:r>
            <a:r>
              <a:rPr lang="en-US" dirty="0"/>
              <a:t> and </a:t>
            </a:r>
            <a:r>
              <a:rPr lang="en-US" b="1" i="1" dirty="0"/>
              <a:t>recombination</a:t>
            </a:r>
          </a:p>
          <a:p>
            <a:endParaRPr lang="en-US" dirty="0"/>
          </a:p>
          <a:p>
            <a:r>
              <a:rPr lang="en-US" dirty="0"/>
              <a:t>Sources of mutation (mutagenesis):</a:t>
            </a:r>
          </a:p>
          <a:p>
            <a:pPr lvl="1"/>
            <a:r>
              <a:rPr lang="en-US" dirty="0"/>
              <a:t>Spontaneous, errors during replication, errors during repair, etc.</a:t>
            </a:r>
          </a:p>
          <a:p>
            <a:endParaRPr lang="en-US" dirty="0"/>
          </a:p>
          <a:p>
            <a:r>
              <a:rPr lang="en-US" dirty="0"/>
              <a:t>Common mutation types</a:t>
            </a:r>
          </a:p>
          <a:p>
            <a:pPr lvl="1"/>
            <a:r>
              <a:rPr lang="en-US" dirty="0"/>
              <a:t>Single-nucleotide polymorphism (SNP; pronounced “snip”)</a:t>
            </a:r>
          </a:p>
          <a:p>
            <a:pPr lvl="1"/>
            <a:r>
              <a:rPr lang="en-US" dirty="0"/>
              <a:t>Small insertions or deletions (indel)</a:t>
            </a:r>
          </a:p>
          <a:p>
            <a:pPr lvl="1"/>
            <a:r>
              <a:rPr lang="en-US" dirty="0"/>
              <a:t>Large gene duplications, translocations, inversions, </a:t>
            </a:r>
            <a:r>
              <a:rPr lang="en-US" dirty="0" err="1"/>
              <a:t>etc</a:t>
            </a:r>
            <a:endParaRPr lang="en-US" dirty="0"/>
          </a:p>
          <a:p>
            <a:pPr lvl="1"/>
            <a:endParaRPr lang="en-US" dirty="0"/>
          </a:p>
        </p:txBody>
      </p:sp>
      <p:sp>
        <p:nvSpPr>
          <p:cNvPr id="4" name="Slide Number Placeholder 3">
            <a:extLst>
              <a:ext uri="{FF2B5EF4-FFF2-40B4-BE49-F238E27FC236}">
                <a16:creationId xmlns:a16="http://schemas.microsoft.com/office/drawing/2014/main" id="{5A5DDF6D-618D-EA46-BF03-3036B79CB479}"/>
              </a:ext>
            </a:extLst>
          </p:cNvPr>
          <p:cNvSpPr>
            <a:spLocks noGrp="1"/>
          </p:cNvSpPr>
          <p:nvPr>
            <p:ph type="sldNum" sz="quarter" idx="12"/>
          </p:nvPr>
        </p:nvSpPr>
        <p:spPr/>
        <p:txBody>
          <a:bodyPr/>
          <a:lstStyle/>
          <a:p>
            <a:fld id="{F6F8042C-985E-034B-BB41-2A1F3109AE7A}" type="slidenum">
              <a:rPr lang="en-US" smtClean="0"/>
              <a:t>9</a:t>
            </a:fld>
            <a:endParaRPr lang="en-US"/>
          </a:p>
        </p:txBody>
      </p:sp>
    </p:spTree>
    <p:extLst>
      <p:ext uri="{BB962C8B-B14F-4D97-AF65-F5344CB8AC3E}">
        <p14:creationId xmlns:p14="http://schemas.microsoft.com/office/powerpoint/2010/main" val="26290961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524</TotalTime>
  <Words>2061</Words>
  <Application>Microsoft Macintosh PowerPoint</Application>
  <PresentationFormat>Widescreen</PresentationFormat>
  <Paragraphs>452</Paragraphs>
  <Slides>54</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Arial</vt:lpstr>
      <vt:lpstr>Calibri</vt:lpstr>
      <vt:lpstr>Calibri Light</vt:lpstr>
      <vt:lpstr>Cambria Math</vt:lpstr>
      <vt:lpstr>Contemporary Brush</vt:lpstr>
      <vt:lpstr>Gill Sans</vt:lpstr>
      <vt:lpstr>Neuvarese-BoldItalic</vt:lpstr>
      <vt:lpstr>Times New Roman</vt:lpstr>
      <vt:lpstr>Wingdings</vt:lpstr>
      <vt:lpstr>Office Theme</vt:lpstr>
      <vt:lpstr>LA’s BEST @USC</vt:lpstr>
      <vt:lpstr>About Me</vt:lpstr>
      <vt:lpstr>Phenotype = f(Genetics, Environment)</vt:lpstr>
      <vt:lpstr>Big Picture Goals</vt:lpstr>
      <vt:lpstr>Outline</vt:lpstr>
      <vt:lpstr>Molecular Genetics Primer</vt:lpstr>
      <vt:lpstr>Molecular genetics primer</vt:lpstr>
      <vt:lpstr>Nucleic Acids, RNA, &amp; DNA</vt:lpstr>
      <vt:lpstr>Genetic variation</vt:lpstr>
      <vt:lpstr>DNA replicates through mitosis and meiosis</vt:lpstr>
      <vt:lpstr>DNA replicates through mitosis and meiosis</vt:lpstr>
      <vt:lpstr>Genetic recombination and linkage</vt:lpstr>
      <vt:lpstr>Genetic recombination and linkage</vt:lpstr>
      <vt:lpstr>Genetic recombination and linkage</vt:lpstr>
      <vt:lpstr>Brief history on foundations of genetics</vt:lpstr>
      <vt:lpstr>Brief reminder on foundations of eugenics</vt:lpstr>
      <vt:lpstr>Characterizing genetic variation</vt:lpstr>
      <vt:lpstr>First, some definitions</vt:lpstr>
      <vt:lpstr>Allele frequency estimation</vt:lpstr>
      <vt:lpstr>Allele frequency estimation</vt:lpstr>
      <vt:lpstr>Hardy Weinberg Equilibrium (HWE)</vt:lpstr>
      <vt:lpstr>MLE for MAF under HWE</vt:lpstr>
      <vt:lpstr>Maximum Likelihood Estimate for p under HWE</vt:lpstr>
      <vt:lpstr>Maximum Likelihood Estimate for p under HWE</vt:lpstr>
      <vt:lpstr>HWE in Continental Populations</vt:lpstr>
      <vt:lpstr>Do “genes” mirror geography?</vt:lpstr>
      <vt:lpstr>Genes mirror geography within Europe</vt:lpstr>
      <vt:lpstr>Genotyping principal component analysis</vt:lpstr>
      <vt:lpstr>Genome-wide association studies</vt:lpstr>
      <vt:lpstr>Genome-wide association study</vt:lpstr>
      <vt:lpstr>What is an “association”?</vt:lpstr>
      <vt:lpstr>What is an “association”?</vt:lpstr>
      <vt:lpstr>What is an “association”?</vt:lpstr>
      <vt:lpstr>What is an “association”?</vt:lpstr>
      <vt:lpstr>Effect size landscape</vt:lpstr>
      <vt:lpstr>Schizophrenia GWAS ~ 2018</vt:lpstr>
      <vt:lpstr>When is a result significant?</vt:lpstr>
      <vt:lpstr>When is a result significant?</vt:lpstr>
      <vt:lpstr>These blocks shrink over many generations due to repeated recombination</vt:lpstr>
      <vt:lpstr>PowerPoint Presentation</vt:lpstr>
      <vt:lpstr>Schizophrenia GWAS ~ 2018</vt:lpstr>
      <vt:lpstr>How to test for disease association?</vt:lpstr>
      <vt:lpstr>How to test for disease association?</vt:lpstr>
      <vt:lpstr>Association tests can be confounded by ancestry</vt:lpstr>
      <vt:lpstr>PCA vs Linear Mixed Models</vt:lpstr>
      <vt:lpstr>GWAS does not provide causal mechanisms</vt:lpstr>
      <vt:lpstr>PowerPoint Presentation</vt:lpstr>
      <vt:lpstr>Polygenic Risk Scores</vt:lpstr>
      <vt:lpstr>Polygenic Risk Prediction</vt:lpstr>
      <vt:lpstr>PRS Catalog</vt:lpstr>
      <vt:lpstr>Caveats of SNP-based prediction</vt:lpstr>
      <vt:lpstr>Caveats of SNP-based prediction</vt:lpstr>
      <vt:lpstr>Diverse GWAS cohorts improves PRS portability</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Kimberly Siegmund</dc:creator>
  <cp:lastModifiedBy>Mancuso, Nicholas</cp:lastModifiedBy>
  <cp:revision>74</cp:revision>
  <cp:lastPrinted>2020-07-16T21:14:23Z</cp:lastPrinted>
  <dcterms:created xsi:type="dcterms:W3CDTF">2019-04-30T18:25:21Z</dcterms:created>
  <dcterms:modified xsi:type="dcterms:W3CDTF">2021-07-08T16:57:12Z</dcterms:modified>
</cp:coreProperties>
</file>